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0" r:id="rId3"/>
    <p:sldId id="261" r:id="rId4"/>
    <p:sldId id="262" r:id="rId5"/>
    <p:sldId id="266" r:id="rId6"/>
    <p:sldId id="269" r:id="rId7"/>
    <p:sldId id="280" r:id="rId8"/>
    <p:sldId id="275" r:id="rId9"/>
    <p:sldId id="270" r:id="rId10"/>
    <p:sldId id="276" r:id="rId11"/>
    <p:sldId id="277" r:id="rId12"/>
    <p:sldId id="259" r:id="rId13"/>
    <p:sldId id="278" r:id="rId14"/>
    <p:sldId id="274" r:id="rId15"/>
    <p:sldId id="25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BCE"/>
    <a:srgbClr val="A09D7A"/>
    <a:srgbClr val="423E42"/>
    <a:srgbClr val="DDDACE"/>
    <a:srgbClr val="C5C2BD"/>
    <a:srgbClr val="CBCBCB"/>
    <a:srgbClr val="9F9A77"/>
    <a:srgbClr val="C4C2BC"/>
    <a:srgbClr val="000000"/>
    <a:srgbClr val="BD1E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/>
    <p:restoredTop sz="81841" autoAdjust="0"/>
  </p:normalViewPr>
  <p:slideViewPr>
    <p:cSldViewPr snapToObjects="1">
      <p:cViewPr varScale="1">
        <p:scale>
          <a:sx n="69" d="100"/>
          <a:sy n="69" d="100"/>
        </p:scale>
        <p:origin x="98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0F367-3BE4-184C-9C03-0781F8456D4F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624AB-350A-354C-ADDF-4E49EE41EB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72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1152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Achieved Goals:</a:t>
            </a:r>
          </a:p>
          <a:p>
            <a:r>
              <a:rPr kumimoji="1" lang="en-US" altLang="zh-CN" dirty="0" smtClean="0"/>
              <a:t>The function is able to let  users to login to our system if he can offers correct username and password.</a:t>
            </a:r>
          </a:p>
          <a:p>
            <a:r>
              <a:rPr kumimoji="1" lang="en-US" altLang="zh-CN" dirty="0" smtClean="0"/>
              <a:t>The </a:t>
            </a:r>
            <a:r>
              <a:rPr kumimoji="1" lang="en-US" altLang="zh-CN" dirty="0" err="1" smtClean="0"/>
              <a:t>registerd</a:t>
            </a:r>
            <a:r>
              <a:rPr kumimoji="1" lang="en-US" altLang="zh-CN" dirty="0" smtClean="0"/>
              <a:t> users may store information on the system.</a:t>
            </a:r>
          </a:p>
          <a:p>
            <a:r>
              <a:rPr kumimoji="1" lang="en-US" altLang="zh-CN" dirty="0" smtClean="0"/>
              <a:t>               As a student, you can check your grades on different tests.</a:t>
            </a:r>
          </a:p>
          <a:p>
            <a:r>
              <a:rPr kumimoji="1" lang="en-US" altLang="zh-CN" dirty="0" smtClean="0"/>
              <a:t>               As a professor, you can store grades and answer sheets of all your students.</a:t>
            </a:r>
          </a:p>
          <a:p>
            <a:r>
              <a:rPr kumimoji="1" lang="en-US" altLang="zh-CN" dirty="0" smtClean="0"/>
              <a:t>Future Goals:</a:t>
            </a:r>
          </a:p>
          <a:p>
            <a:r>
              <a:rPr kumimoji="1" lang="en-US" altLang="zh-CN" dirty="0" smtClean="0"/>
              <a:t>User </a:t>
            </a:r>
            <a:r>
              <a:rPr kumimoji="1" lang="en-US" altLang="zh-CN" dirty="0" err="1" smtClean="0"/>
              <a:t>regislation</a:t>
            </a:r>
            <a:r>
              <a:rPr kumimoji="1" lang="en-US" altLang="zh-CN" dirty="0" smtClean="0"/>
              <a:t> function with email </a:t>
            </a:r>
            <a:r>
              <a:rPr kumimoji="1" lang="en-US" altLang="zh-CN" dirty="0" err="1" smtClean="0"/>
              <a:t>comfirmation</a:t>
            </a:r>
            <a:r>
              <a:rPr kumimoji="1" lang="en-US" altLang="zh-CN" dirty="0" smtClean="0"/>
              <a:t>.</a:t>
            </a:r>
          </a:p>
          <a:p>
            <a:r>
              <a:rPr kumimoji="1" lang="en-US" altLang="zh-CN" dirty="0" smtClean="0"/>
              <a:t>Safety protection such as password hashing and Cross-site Request Forgery 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855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2479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9300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519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www.lifeofpix.com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wp</a:t>
            </a:r>
            <a:r>
              <a:rPr kumimoji="1" lang="en-US" altLang="zh-CN" dirty="0" smtClean="0"/>
              <a:t>-content/uploads/2016/03/Life-of-Pix-free-stock-taxi-boat-sea-</a:t>
            </a:r>
            <a:r>
              <a:rPr kumimoji="1" lang="en-US" altLang="zh-CN" dirty="0" err="1" smtClean="0"/>
              <a:t>LEEROY.jpg</a:t>
            </a:r>
            <a:endParaRPr kumimoji="1" lang="en-US" altLang="zh-CN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www.dropbox.com</a:t>
            </a:r>
            <a:r>
              <a:rPr kumimoji="1" lang="en-US" altLang="zh-CN" dirty="0" smtClean="0"/>
              <a:t>/s/vo8do30vu2kraao/250H.jpg?dl=1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06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182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624AB-350A-354C-ADDF-4E49EE41EB02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7148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44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20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7526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57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17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7294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186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41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90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252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612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CF1D4-3983-5A42-B051-61AE3E0D2829}" type="datetimeFigureOut">
              <a:rPr kumimoji="1" lang="zh-CN" altLang="en-US" smtClean="0"/>
              <a:t>2018/3/9, Friday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ABCE5-7AA0-AD41-B071-19569F005B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0992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rot="18861991">
            <a:off x="1726012" y="1476449"/>
            <a:ext cx="1984027" cy="1984027"/>
          </a:xfrm>
          <a:prstGeom prst="rect">
            <a:avLst/>
          </a:prstGeom>
          <a:noFill/>
          <a:ln>
            <a:solidFill>
              <a:srgbClr val="423E4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 flipH="1">
            <a:off x="6456040" y="1475711"/>
            <a:ext cx="4668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Auto Grading</a:t>
            </a:r>
            <a:endParaRPr kumimoji="1" lang="zh-CN" altLang="en-US" sz="5400" b="1" dirty="0">
              <a:solidFill>
                <a:srgbClr val="423E42"/>
              </a:solidFill>
              <a:latin typeface="Calisto MT" panose="02040603050505030304" pitchFamily="18" charset="0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 rot="2649555">
            <a:off x="2146231" y="-3604024"/>
            <a:ext cx="1404000" cy="11891901"/>
          </a:xfrm>
          <a:prstGeom prst="rect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 rot="8055790">
            <a:off x="3010122" y="-3589253"/>
            <a:ext cx="1404000" cy="14046308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 rot="18861991">
            <a:off x="2006278" y="1766463"/>
            <a:ext cx="1404000" cy="1404000"/>
          </a:xfrm>
          <a:prstGeom prst="rect">
            <a:avLst/>
          </a:prstGeom>
          <a:solidFill>
            <a:srgbClr val="423E42"/>
          </a:solidFill>
          <a:ln>
            <a:solidFill>
              <a:srgbClr val="423E4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486246" y="2855474"/>
            <a:ext cx="1850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err="1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Ruijie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 </a:t>
            </a:r>
            <a:r>
              <a:rPr kumimoji="1" lang="en-US" altLang="zh-CN" sz="2400" b="1" dirty="0" err="1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Geng</a:t>
            </a:r>
            <a:endParaRPr kumimoji="1" lang="en-US" altLang="zh-CN" sz="2400" b="1" dirty="0">
              <a:solidFill>
                <a:srgbClr val="423E42"/>
              </a:solidFill>
              <a:latin typeface="Calisto MT" panose="02040603050505030304" pitchFamily="18" charset="0"/>
              <a:ea typeface="+mj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520474" y="3446996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March</a:t>
            </a:r>
            <a:r>
              <a:rPr kumimoji="1" lang="en-US" altLang="zh-CN" b="1" dirty="0" smtClean="0">
                <a:solidFill>
                  <a:srgbClr val="423E42"/>
                </a:solidFill>
                <a:latin typeface="Script MT Bold" panose="03040602040607080904" pitchFamily="66" charset="0"/>
                <a:ea typeface="+mj-ea"/>
              </a:rPr>
              <a:t> </a:t>
            </a:r>
            <a:r>
              <a:rPr kumimoji="1" lang="en-US" altLang="zh-CN" b="1" dirty="0" smtClean="0">
                <a:solidFill>
                  <a:srgbClr val="423E42"/>
                </a:solidFill>
                <a:latin typeface="Calisto MT" panose="02040603050505030304" pitchFamily="18" charset="0"/>
                <a:ea typeface="+mj-ea"/>
              </a:rPr>
              <a:t>9, 2018</a:t>
            </a:r>
            <a:endParaRPr kumimoji="1" lang="en-US" altLang="zh-CN" b="1" dirty="0">
              <a:solidFill>
                <a:srgbClr val="423E42"/>
              </a:solidFill>
              <a:latin typeface="Calisto MT" panose="02040603050505030304" pitchFamily="18" charset="0"/>
              <a:ea typeface="+mj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84071" y="6309320"/>
            <a:ext cx="31486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zh-CN" dirty="0">
                <a:solidFill>
                  <a:srgbClr val="00000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© </a:t>
            </a:r>
            <a:r>
              <a:rPr lang="pt-BR" altLang="zh-CN" sz="1600" dirty="0" smtClean="0">
                <a:solidFill>
                  <a:srgbClr val="000000"/>
                </a:solidFill>
                <a:latin typeface="Arial" panose="020B0604020202020204" pitchFamily="34" charset="0"/>
                <a:ea typeface="Helvetica + STHeitiSC" pitchFamily="2" charset="-122"/>
                <a:cs typeface="Arial" panose="020B0604020202020204" pitchFamily="34" charset="0"/>
              </a:rPr>
              <a:t>2018 </a:t>
            </a:r>
            <a:r>
              <a:rPr lang="pt-BR" altLang="zh-CN" sz="1600" dirty="0">
                <a:solidFill>
                  <a:srgbClr val="000000"/>
                </a:solidFill>
                <a:latin typeface="Arial" panose="020B0604020202020204" pitchFamily="34" charset="0"/>
                <a:ea typeface="Helvetica + STHeitiSC" pitchFamily="2" charset="-122"/>
                <a:cs typeface="Arial" panose="020B0604020202020204" pitchFamily="34" charset="0"/>
              </a:rPr>
              <a:t>RPI </a:t>
            </a:r>
            <a:r>
              <a:rPr lang="pt-BR" altLang="zh-CN" dirty="0" smtClean="0">
                <a:solidFill>
                  <a:srgbClr val="00000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| </a:t>
            </a:r>
            <a:r>
              <a:rPr lang="pt-BR" altLang="zh-CN" sz="1600" dirty="0" smtClean="0">
                <a:solidFill>
                  <a:srgbClr val="00000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An</a:t>
            </a:r>
            <a:r>
              <a:rPr lang="pt-BR" altLang="zh-CN" sz="1600" dirty="0">
                <a:solidFill>
                  <a:srgbClr val="00000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 </a:t>
            </a:r>
            <a:r>
              <a:rPr lang="pt-BR" altLang="zh-CN" sz="1600" dirty="0">
                <a:solidFill>
                  <a:srgbClr val="4078C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RCOS </a:t>
            </a:r>
            <a:r>
              <a:rPr lang="pt-BR" altLang="zh-CN" sz="1600" dirty="0" smtClean="0">
                <a:solidFill>
                  <a:srgbClr val="4078C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project </a:t>
            </a:r>
            <a:r>
              <a:rPr lang="pt-BR" altLang="zh-CN" dirty="0">
                <a:solidFill>
                  <a:srgbClr val="000000"/>
                </a:solidFill>
                <a:latin typeface="Helvetica + STHeitiSC" pitchFamily="2" charset="-122"/>
                <a:ea typeface="Helvetica + STHeitiSC" pitchFamily="2" charset="-122"/>
                <a:cs typeface="Helvetica + STHeitiSC" pitchFamily="2" charset="-122"/>
              </a:rPr>
              <a:t> </a:t>
            </a:r>
            <a:endParaRPr lang="zh-CN" altLang="en-US" dirty="0">
              <a:latin typeface="Helvetica + STHeitiSC" pitchFamily="2" charset="-122"/>
              <a:ea typeface="Helvetica + STHeitiSC" pitchFamily="2" charset="-122"/>
              <a:cs typeface="Helvetica + STHeitiSC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552" y="1838773"/>
            <a:ext cx="1293485" cy="13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14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" grpId="0"/>
      <p:bldP spid="13" grpId="0" animBg="1"/>
      <p:bldP spid="14" grpId="0" animBg="1"/>
      <p:bldP spid="19" grpId="0" animBg="1"/>
      <p:bldP spid="28" grpId="0"/>
      <p:bldP spid="31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23392" y="332656"/>
            <a:ext cx="5112568" cy="6264696"/>
          </a:xfrm>
          <a:prstGeom prst="rect">
            <a:avLst/>
          </a:prstGeom>
          <a:solidFill>
            <a:srgbClr val="A09D7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55946" y="654919"/>
            <a:ext cx="1268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rgbClr val="423E42"/>
                </a:solidFill>
                <a:latin typeface="Copperplate Gothic Bold" panose="020E0705020206020404" pitchFamily="34" charset="0"/>
              </a:rPr>
              <a:t>CODE </a:t>
            </a:r>
          </a:p>
        </p:txBody>
      </p:sp>
      <p:sp>
        <p:nvSpPr>
          <p:cNvPr id="12" name="矩形 11"/>
          <p:cNvSpPr/>
          <p:nvPr/>
        </p:nvSpPr>
        <p:spPr>
          <a:xfrm>
            <a:off x="1913142" y="997189"/>
            <a:ext cx="29729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423E42"/>
                </a:solidFill>
                <a:latin typeface="Copperplate Gothic Bold" panose="020E0705020206020404" pitchFamily="34" charset="0"/>
              </a:rPr>
              <a:t>reconstruction</a:t>
            </a:r>
          </a:p>
        </p:txBody>
      </p:sp>
      <p:sp>
        <p:nvSpPr>
          <p:cNvPr id="14" name="矩形 13"/>
          <p:cNvSpPr/>
          <p:nvPr/>
        </p:nvSpPr>
        <p:spPr>
          <a:xfrm>
            <a:off x="2693803" y="1285944"/>
            <a:ext cx="2872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 smtClean="0">
                <a:solidFill>
                  <a:srgbClr val="423E42"/>
                </a:solidFill>
              </a:rPr>
              <a:t> </a:t>
            </a:r>
            <a:endParaRPr kumimoji="1" lang="zh-CN" altLang="en-US" sz="2400" b="1" dirty="0">
              <a:solidFill>
                <a:srgbClr val="423E4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8788" y="2132856"/>
            <a:ext cx="4621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app.py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grading.py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helperfunction.py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test.py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static file for front end</a:t>
            </a:r>
          </a:p>
        </p:txBody>
      </p:sp>
      <p:cxnSp>
        <p:nvCxnSpPr>
          <p:cNvPr id="16" name="直线连接符 15"/>
          <p:cNvCxnSpPr/>
          <p:nvPr/>
        </p:nvCxnSpPr>
        <p:spPr>
          <a:xfrm>
            <a:off x="1055440" y="2132856"/>
            <a:ext cx="4435124" cy="15441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/>
          <p:cNvCxnSpPr/>
          <p:nvPr/>
        </p:nvCxnSpPr>
        <p:spPr>
          <a:xfrm>
            <a:off x="2279576" y="654919"/>
            <a:ext cx="1800200" cy="0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/>
          <p:cNvCxnSpPr/>
          <p:nvPr/>
        </p:nvCxnSpPr>
        <p:spPr>
          <a:xfrm>
            <a:off x="1667505" y="4077072"/>
            <a:ext cx="3024336" cy="0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431704" y="4819799"/>
            <a:ext cx="1935644" cy="76944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371550" y="4959698"/>
            <a:ext cx="16193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ORIGINAL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38" name="三角形 37"/>
          <p:cNvSpPr>
            <a:spLocks noChangeAspect="1"/>
          </p:cNvSpPr>
          <p:nvPr/>
        </p:nvSpPr>
        <p:spPr>
          <a:xfrm rot="2678518" flipV="1">
            <a:off x="4944087" y="5158399"/>
            <a:ext cx="267831" cy="266756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350403" y="332656"/>
            <a:ext cx="5112568" cy="6264696"/>
          </a:xfrm>
          <a:prstGeom prst="rect">
            <a:avLst/>
          </a:prstGeom>
          <a:solidFill>
            <a:srgbClr val="A09D7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7640153" y="1869706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kumimoji="1" lang="en-US" altLang="zh-CN" sz="2400" b="1" dirty="0">
              <a:solidFill>
                <a:srgbClr val="423E42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420814" y="1277181"/>
            <a:ext cx="2872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 smtClean="0">
                <a:solidFill>
                  <a:srgbClr val="423E42"/>
                </a:solidFill>
              </a:rPr>
              <a:t> </a:t>
            </a:r>
            <a:endParaRPr kumimoji="1" lang="zh-CN" altLang="en-US" sz="2400" b="1" dirty="0">
              <a:solidFill>
                <a:srgbClr val="423E42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595799" y="1823913"/>
            <a:ext cx="462177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sample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grading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grading.py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Box.py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answerSheet.py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web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app.py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static file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File monitor</a:t>
            </a:r>
            <a:endParaRPr kumimoji="1" lang="en-US" altLang="zh-CN" sz="2000" b="1" dirty="0">
              <a:solidFill>
                <a:srgbClr val="423E42"/>
              </a:solidFill>
              <a:latin typeface="Calisto MT" panose="0204060305050503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Server.py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Client.py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Calisto MT" panose="02040603050505030304" pitchFamily="18" charset="0"/>
              </a:rPr>
              <a:t>test.py</a:t>
            </a:r>
          </a:p>
        </p:txBody>
      </p:sp>
      <p:cxnSp>
        <p:nvCxnSpPr>
          <p:cNvPr id="33" name="直线连接符 15"/>
          <p:cNvCxnSpPr/>
          <p:nvPr/>
        </p:nvCxnSpPr>
        <p:spPr>
          <a:xfrm>
            <a:off x="6782451" y="1823913"/>
            <a:ext cx="4435124" cy="15441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19"/>
          <p:cNvCxnSpPr/>
          <p:nvPr/>
        </p:nvCxnSpPr>
        <p:spPr>
          <a:xfrm>
            <a:off x="7394516" y="5949280"/>
            <a:ext cx="3024336" cy="0"/>
          </a:xfrm>
          <a:prstGeom prst="line">
            <a:avLst/>
          </a:prstGeom>
          <a:ln w="19050">
            <a:solidFill>
              <a:srgbClr val="DDDBCE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9117699" y="701117"/>
            <a:ext cx="1935644" cy="769441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9433193" y="876477"/>
            <a:ext cx="8435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DDDBCE"/>
                </a:solidFill>
              </a:rPr>
              <a:t>NEW</a:t>
            </a:r>
            <a:endParaRPr kumimoji="1" lang="zh-CN" altLang="en-US" sz="2400" dirty="0">
              <a:solidFill>
                <a:srgbClr val="DDDBCE"/>
              </a:solidFill>
            </a:endParaRPr>
          </a:p>
        </p:txBody>
      </p:sp>
      <p:sp>
        <p:nvSpPr>
          <p:cNvPr id="46" name="三角形 37"/>
          <p:cNvSpPr>
            <a:spLocks noChangeAspect="1"/>
          </p:cNvSpPr>
          <p:nvPr/>
        </p:nvSpPr>
        <p:spPr>
          <a:xfrm rot="18921482">
            <a:off x="10630082" y="946383"/>
            <a:ext cx="267831" cy="266756"/>
          </a:xfrm>
          <a:prstGeom prst="triangle">
            <a:avLst>
              <a:gd name="adj" fmla="val 0"/>
            </a:avLst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1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13" y="-1"/>
            <a:ext cx="12184330" cy="6858001"/>
          </a:xfrm>
          <a:prstGeom prst="rect">
            <a:avLst/>
          </a:prstGeom>
        </p:spPr>
      </p:pic>
      <p:sp>
        <p:nvSpPr>
          <p:cNvPr id="2" name="直角三角形 1"/>
          <p:cNvSpPr/>
          <p:nvPr/>
        </p:nvSpPr>
        <p:spPr>
          <a:xfrm>
            <a:off x="0" y="3356992"/>
            <a:ext cx="5951984" cy="2376264"/>
          </a:xfrm>
          <a:prstGeom prst="rt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07471" y="3326228"/>
            <a:ext cx="1483432" cy="2693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600" dirty="0" smtClean="0">
                <a:solidFill>
                  <a:srgbClr val="A09D7A"/>
                </a:solidFill>
                <a:latin typeface="FangSong" charset="-122"/>
                <a:ea typeface="FangSong" charset="-122"/>
                <a:cs typeface="FangSong" charset="-122"/>
              </a:rPr>
              <a:t>”</a:t>
            </a:r>
            <a:endParaRPr kumimoji="1" lang="zh-CN" altLang="en-US" sz="16600" dirty="0">
              <a:solidFill>
                <a:srgbClr val="A09D7A"/>
              </a:solidFill>
              <a:latin typeface="FangSong" charset="-122"/>
              <a:ea typeface="FangSong" charset="-122"/>
              <a:cs typeface="FangSong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579" y="4797152"/>
            <a:ext cx="27950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b="1" dirty="0" smtClean="0">
                <a:solidFill>
                  <a:srgbClr val="A09D7A"/>
                </a:solidFill>
                <a:latin typeface="Copperplate Gothic Bold" panose="020E0705020206020404" pitchFamily="34" charset="0"/>
              </a:rPr>
              <a:t>Handwriting</a:t>
            </a:r>
            <a:endParaRPr kumimoji="1" lang="en-US" altLang="zh-CN" sz="2800" b="1" dirty="0">
              <a:solidFill>
                <a:srgbClr val="A09D7A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579" y="5096472"/>
            <a:ext cx="26331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b="1" dirty="0">
                <a:solidFill>
                  <a:srgbClr val="A09D7A"/>
                </a:solidFill>
                <a:latin typeface="Copperplate Gothic Bold" panose="020E0705020206020404" pitchFamily="34" charset="0"/>
              </a:rPr>
              <a:t>recognition</a:t>
            </a:r>
          </a:p>
        </p:txBody>
      </p:sp>
      <p:sp>
        <p:nvSpPr>
          <p:cNvPr id="13" name="矩形 12"/>
          <p:cNvSpPr/>
          <p:nvPr/>
        </p:nvSpPr>
        <p:spPr>
          <a:xfrm>
            <a:off x="10779767" y="2312247"/>
            <a:ext cx="118085" cy="295232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583832" y="196193"/>
            <a:ext cx="7343668" cy="4226372"/>
          </a:xfrm>
          <a:prstGeom prst="rect">
            <a:avLst/>
          </a:prstGeom>
          <a:noFill/>
          <a:ln w="1524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888088" y="3979340"/>
            <a:ext cx="3439409" cy="747770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33990" y="692696"/>
            <a:ext cx="54992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Use open source library </a:t>
            </a:r>
            <a:r>
              <a:rPr kumimoji="1" lang="en-US" altLang="zh-CN" sz="2400" b="1" dirty="0" err="1">
                <a:solidFill>
                  <a:srgbClr val="423E42"/>
                </a:solidFill>
                <a:latin typeface="Calisto MT" panose="02040603050505030304" pitchFamily="18" charset="0"/>
              </a:rPr>
              <a:t>pytesseract</a:t>
            </a: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 to  recognize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Approximate 60% 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accuracy </a:t>
            </a: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compare with correct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Get handwriting names from specific region in answer sheet, and compare the result with name in database to find most close one.</a:t>
            </a:r>
          </a:p>
        </p:txBody>
      </p:sp>
      <p:sp>
        <p:nvSpPr>
          <p:cNvPr id="17" name="矩形 16"/>
          <p:cNvSpPr/>
          <p:nvPr/>
        </p:nvSpPr>
        <p:spPr>
          <a:xfrm>
            <a:off x="2852475" y="4951761"/>
            <a:ext cx="118085" cy="2952328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744072" y="5297857"/>
            <a:ext cx="43924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B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Library </a:t>
            </a:r>
            <a:r>
              <a:rPr kumimoji="1" lang="en-US" altLang="zh-CN" b="1" dirty="0">
                <a:solidFill>
                  <a:srgbClr val="423E42"/>
                </a:solidFill>
                <a:latin typeface="Calisto MT" panose="02040603050505030304" pitchFamily="18" charset="0"/>
              </a:rPr>
              <a:t>just has few functions, so  we can not improve accuracy</a:t>
            </a:r>
            <a:endParaRPr kumimoji="1" lang="zh-CN" altLang="en-US" b="1" dirty="0">
              <a:solidFill>
                <a:srgbClr val="423E42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400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1704" y="1332764"/>
            <a:ext cx="504056" cy="314096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817250" y="3012167"/>
            <a:ext cx="1461565" cy="1461565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229365" y="1332764"/>
            <a:ext cx="8029778" cy="4192472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789830" y="1294958"/>
            <a:ext cx="17049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b="1" dirty="0" smtClean="0">
                <a:solidFill>
                  <a:srgbClr val="9F9A77"/>
                </a:solidFill>
                <a:latin typeface="+mn-ea"/>
                <a:cs typeface="Microsoft YaHei" charset="-122"/>
              </a:rPr>
              <a:t>“</a:t>
            </a:r>
            <a:endParaRPr kumimoji="1" lang="zh-CN" altLang="en-US" sz="9600" b="1" dirty="0">
              <a:solidFill>
                <a:srgbClr val="9F9A77"/>
              </a:solidFill>
              <a:latin typeface="+mn-ea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352270" y="4429166"/>
            <a:ext cx="17049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b="1" smtClean="0">
                <a:solidFill>
                  <a:srgbClr val="9F9A77"/>
                </a:solidFill>
                <a:latin typeface="+mn-ea"/>
                <a:cs typeface="Microsoft YaHei" charset="-122"/>
              </a:rPr>
              <a:t>”</a:t>
            </a:r>
            <a:endParaRPr kumimoji="1" lang="zh-CN" altLang="en-US" sz="9600" b="1" dirty="0">
              <a:solidFill>
                <a:srgbClr val="9F9A77"/>
              </a:solidFill>
              <a:latin typeface="+mn-ea"/>
              <a:cs typeface="Microsoft YaHei" charset="-122"/>
            </a:endParaRPr>
          </a:p>
        </p:txBody>
      </p:sp>
      <p:grpSp>
        <p:nvGrpSpPr>
          <p:cNvPr id="11" name="组 10"/>
          <p:cNvGrpSpPr/>
          <p:nvPr/>
        </p:nvGrpSpPr>
        <p:grpSpPr>
          <a:xfrm rot="10800000">
            <a:off x="2335247" y="3242191"/>
            <a:ext cx="533434" cy="1078771"/>
            <a:chOff x="6382023" y="881581"/>
            <a:chExt cx="218033" cy="440931"/>
          </a:xfrm>
        </p:grpSpPr>
        <p:sp>
          <p:nvSpPr>
            <p:cNvPr id="12" name="三角形 11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三角形 12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 rot="16200000">
            <a:off x="19613" y="2719779"/>
            <a:ext cx="23920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b="1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File Monitor</a:t>
            </a:r>
            <a:endParaRPr kumimoji="1" lang="zh-CN" altLang="en-US" sz="3200" b="1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17" name="矩形 16"/>
          <p:cNvSpPr/>
          <p:nvPr/>
        </p:nvSpPr>
        <p:spPr>
          <a:xfrm rot="16200000">
            <a:off x="1609159" y="3807629"/>
            <a:ext cx="494934" cy="288032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92340" y="5004465"/>
            <a:ext cx="23920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b="1" dirty="0" smtClean="0">
                <a:solidFill>
                  <a:srgbClr val="9F9A77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File Monitor</a:t>
            </a:r>
            <a:endParaRPr kumimoji="1" lang="zh-CN" altLang="en-US" sz="3200" b="1" dirty="0">
              <a:solidFill>
                <a:srgbClr val="9F9A77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150513" y="1811464"/>
            <a:ext cx="641420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Monitoring the changes in the file list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IO operations based on Python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Automatically calls the Grading API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Automatically update/move file</a:t>
            </a:r>
            <a:b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</a:br>
            <a:endParaRPr kumimoji="1" lang="en-US" altLang="zh-CN" sz="2800" dirty="0">
              <a:solidFill>
                <a:srgbClr val="DDDBCE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138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4454119" y="-1912114"/>
            <a:ext cx="18089584" cy="9212091"/>
            <a:chOff x="-4454119" y="-1912114"/>
            <a:chExt cx="18089584" cy="9212091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2463" y="-152401"/>
              <a:ext cx="1287832" cy="1962411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 rot="2709853">
              <a:off x="377891" y="2698303"/>
              <a:ext cx="1556841" cy="4526464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rot="2709853">
              <a:off x="2189299" y="3282985"/>
              <a:ext cx="1160262" cy="2157412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 rot="2709853">
              <a:off x="1057861" y="4226311"/>
              <a:ext cx="1791756" cy="4355575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三角形 18"/>
            <p:cNvSpPr/>
            <p:nvPr/>
          </p:nvSpPr>
          <p:spPr>
            <a:xfrm flipV="1">
              <a:off x="0" y="0"/>
              <a:ext cx="3420380" cy="3406645"/>
            </a:xfrm>
            <a:prstGeom prst="triangle">
              <a:avLst>
                <a:gd name="adj" fmla="val 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2709853">
              <a:off x="939134" y="-3362455"/>
              <a:ext cx="1435145" cy="12221651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2709853">
              <a:off x="2372784" y="-878625"/>
              <a:ext cx="1422467" cy="6262977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三角形 11"/>
            <p:cNvSpPr/>
            <p:nvPr/>
          </p:nvSpPr>
          <p:spPr>
            <a:xfrm>
              <a:off x="6096000" y="764704"/>
              <a:ext cx="6096000" cy="6093296"/>
            </a:xfrm>
            <a:prstGeom prst="triangle">
              <a:avLst>
                <a:gd name="adj" fmla="val 10000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 rot="2709853">
              <a:off x="9218512" y="637257"/>
              <a:ext cx="1422467" cy="6858000"/>
            </a:xfrm>
            <a:prstGeom prst="rect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2709853">
              <a:off x="9495231" y="-750341"/>
              <a:ext cx="1422467" cy="6858000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2709853">
              <a:off x="8518881" y="-1758452"/>
              <a:ext cx="1422467" cy="6858000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675620" y="17240"/>
              <a:ext cx="6840760" cy="6840760"/>
            </a:xfrm>
            <a:prstGeom prst="diamond">
              <a:avLst/>
            </a:prstGeom>
            <a:solidFill>
              <a:srgbClr val="DDDBCE"/>
            </a:solidFill>
            <a:ln w="21590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2751138" algn="l"/>
                </a:tabLst>
              </a:pPr>
              <a:endParaRPr kumimoji="1"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2709853">
              <a:off x="2248926" y="4521045"/>
              <a:ext cx="932046" cy="1094064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 rot="17100121">
              <a:off x="5671636" y="-1575032"/>
              <a:ext cx="4887686" cy="4213522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三角形 14"/>
            <p:cNvSpPr/>
            <p:nvPr/>
          </p:nvSpPr>
          <p:spPr>
            <a:xfrm rot="16200000" flipV="1">
              <a:off x="2668753" y="3444487"/>
              <a:ext cx="3420380" cy="3406645"/>
            </a:xfrm>
            <a:prstGeom prst="triangle">
              <a:avLst>
                <a:gd name="adj" fmla="val 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5" name="直线连接符 24"/>
            <p:cNvCxnSpPr/>
            <p:nvPr/>
          </p:nvCxnSpPr>
          <p:spPr>
            <a:xfrm>
              <a:off x="4349844" y="1767758"/>
              <a:ext cx="1483259" cy="13736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V="1">
              <a:off x="4390256" y="3733826"/>
              <a:ext cx="1452015" cy="13850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 flipH="1">
              <a:off x="6401473" y="1767758"/>
              <a:ext cx="1399356" cy="13736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/>
            <p:nvPr/>
          </p:nvCxnSpPr>
          <p:spPr>
            <a:xfrm>
              <a:off x="6401473" y="3733826"/>
              <a:ext cx="1409095" cy="13850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文本框 32"/>
          <p:cNvSpPr txBox="1"/>
          <p:nvPr/>
        </p:nvSpPr>
        <p:spPr>
          <a:xfrm>
            <a:off x="3601189" y="2898936"/>
            <a:ext cx="52323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b="1" dirty="0" smtClean="0">
                <a:solidFill>
                  <a:srgbClr val="423E42"/>
                </a:solidFill>
                <a:latin typeface="Copperplate Gothic Bold" panose="020E0705020206020404" pitchFamily="34" charset="0"/>
              </a:rPr>
              <a:t>DEMO2</a:t>
            </a:r>
          </a:p>
          <a:p>
            <a:pPr algn="ctr"/>
            <a:r>
              <a:rPr kumimoji="1" lang="en-US" altLang="zh-CN" sz="3600" b="1" dirty="0">
                <a:solidFill>
                  <a:srgbClr val="423E42"/>
                </a:solidFill>
                <a:latin typeface="Copperplate Gothic Bold" panose="020E0705020206020404" pitchFamily="34" charset="0"/>
              </a:rPr>
              <a:t>(Grading &amp; Server) </a:t>
            </a:r>
          </a:p>
        </p:txBody>
      </p:sp>
    </p:spTree>
    <p:extLst>
      <p:ext uri="{BB962C8B-B14F-4D97-AF65-F5344CB8AC3E}">
        <p14:creationId xmlns:p14="http://schemas.microsoft.com/office/powerpoint/2010/main" val="185865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/>
        </p:nvCxnSpPr>
        <p:spPr>
          <a:xfrm flipV="1">
            <a:off x="2768128" y="2317556"/>
            <a:ext cx="1817186" cy="671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948910" y="3213681"/>
            <a:ext cx="367240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/>
        </p:nvCxnSpPr>
        <p:spPr>
          <a:xfrm>
            <a:off x="3073146" y="3947897"/>
            <a:ext cx="151216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789248" y="2543249"/>
            <a:ext cx="2039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latin typeface="Copperplate Gothic Bold" panose="020E0705020206020404" pitchFamily="34" charset="0"/>
              </a:rPr>
              <a:t>Future</a:t>
            </a:r>
            <a:endParaRPr kumimoji="1" lang="zh-CN" altLang="en-US" sz="3600" dirty="0">
              <a:latin typeface="Copperplate Gothic Bold" panose="020E07050202060204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661090" y="1418620"/>
            <a:ext cx="5692976" cy="4154984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Improve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User login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Grading 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algorithm</a:t>
            </a:r>
            <a:endParaRPr kumimoji="1" lang="en-US" altLang="zh-CN" sz="2400" b="1" dirty="0">
              <a:solidFill>
                <a:srgbClr val="423E42"/>
              </a:solidFill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Handle different input image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Huge image quality difference between mobile 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cameras </a:t>
            </a: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and 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scanners</a:t>
            </a:r>
            <a:endParaRPr kumimoji="1" lang="en-US" altLang="zh-CN" sz="2400" b="1" dirty="0">
              <a:solidFill>
                <a:srgbClr val="423E42"/>
              </a:solidFill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Handle more template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b="1" dirty="0">
                <a:solidFill>
                  <a:srgbClr val="423E42"/>
                </a:solidFill>
                <a:latin typeface="Calisto MT" panose="02040603050505030304" pitchFamily="18" charset="0"/>
              </a:rPr>
              <a:t>Find a better library to recognize the </a:t>
            </a:r>
            <a:r>
              <a:rPr kumimoji="1" lang="en-US" altLang="zh-CN" sz="24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handwriting information</a:t>
            </a:r>
            <a:endParaRPr kumimoji="1" lang="en-US" altLang="zh-CN" sz="2400" b="1" dirty="0">
              <a:solidFill>
                <a:srgbClr val="423E42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21318" y="1328028"/>
            <a:ext cx="6624736" cy="4333220"/>
          </a:xfrm>
          <a:prstGeom prst="rect">
            <a:avLst/>
          </a:prstGeom>
          <a:noFill/>
          <a:ln w="762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直角三角形 18"/>
          <p:cNvSpPr/>
          <p:nvPr/>
        </p:nvSpPr>
        <p:spPr>
          <a:xfrm>
            <a:off x="5161378" y="4621812"/>
            <a:ext cx="757248" cy="757248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直角三角形 19"/>
          <p:cNvSpPr/>
          <p:nvPr/>
        </p:nvSpPr>
        <p:spPr>
          <a:xfrm rot="10800000">
            <a:off x="10164770" y="1569716"/>
            <a:ext cx="757248" cy="757248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445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A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854083"/>
            <a:ext cx="5514047" cy="5149835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三角形 19"/>
          <p:cNvSpPr/>
          <p:nvPr/>
        </p:nvSpPr>
        <p:spPr>
          <a:xfrm rot="16200000">
            <a:off x="1703372" y="2188978"/>
            <a:ext cx="5149837" cy="2471514"/>
          </a:xfrm>
          <a:prstGeom prst="triangle">
            <a:avLst/>
          </a:prstGeom>
          <a:solidFill>
            <a:srgbClr val="9F9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三角形 20"/>
          <p:cNvSpPr/>
          <p:nvPr/>
        </p:nvSpPr>
        <p:spPr>
          <a:xfrm rot="16200000">
            <a:off x="4295186" y="3029472"/>
            <a:ext cx="1647200" cy="790524"/>
          </a:xfrm>
          <a:prstGeom prst="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 rot="16200000">
            <a:off x="4337836" y="2790991"/>
            <a:ext cx="42370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>
                <a:solidFill>
                  <a:srgbClr val="9F9A77"/>
                </a:solidFill>
              </a:rPr>
              <a:t>THANKS</a:t>
            </a:r>
            <a:endParaRPr kumimoji="1" lang="zh-CN" altLang="en-US" sz="8000" dirty="0">
              <a:solidFill>
                <a:srgbClr val="9F9A77"/>
              </a:solidFill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7153655" y="465209"/>
            <a:ext cx="218033" cy="440931"/>
            <a:chOff x="6382023" y="881581"/>
            <a:chExt cx="218033" cy="440931"/>
          </a:xfrm>
        </p:grpSpPr>
        <p:sp>
          <p:nvSpPr>
            <p:cNvPr id="23" name="三角形 2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三角形 31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7153655" y="1133372"/>
            <a:ext cx="218033" cy="440931"/>
            <a:chOff x="6382023" y="881581"/>
            <a:chExt cx="218033" cy="440931"/>
          </a:xfrm>
        </p:grpSpPr>
        <p:sp>
          <p:nvSpPr>
            <p:cNvPr id="35" name="三角形 34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三角形 35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7153655" y="1801535"/>
            <a:ext cx="218033" cy="440931"/>
            <a:chOff x="6382023" y="881581"/>
            <a:chExt cx="218033" cy="440931"/>
          </a:xfrm>
        </p:grpSpPr>
        <p:sp>
          <p:nvSpPr>
            <p:cNvPr id="38" name="三角形 37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三角形 38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7153655" y="2469698"/>
            <a:ext cx="218033" cy="440931"/>
            <a:chOff x="6382023" y="881581"/>
            <a:chExt cx="218033" cy="440931"/>
          </a:xfrm>
        </p:grpSpPr>
        <p:sp>
          <p:nvSpPr>
            <p:cNvPr id="41" name="三角形 40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三角形 41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7153655" y="3137861"/>
            <a:ext cx="218033" cy="440931"/>
            <a:chOff x="6382023" y="881581"/>
            <a:chExt cx="218033" cy="440931"/>
          </a:xfrm>
        </p:grpSpPr>
        <p:sp>
          <p:nvSpPr>
            <p:cNvPr id="44" name="三角形 43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三角形 44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7153655" y="3806024"/>
            <a:ext cx="218033" cy="440931"/>
            <a:chOff x="6382023" y="881581"/>
            <a:chExt cx="218033" cy="440931"/>
          </a:xfrm>
        </p:grpSpPr>
        <p:sp>
          <p:nvSpPr>
            <p:cNvPr id="47" name="三角形 46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三角形 47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7153655" y="4474187"/>
            <a:ext cx="218033" cy="440931"/>
            <a:chOff x="6382023" y="881581"/>
            <a:chExt cx="218033" cy="440931"/>
          </a:xfrm>
        </p:grpSpPr>
        <p:sp>
          <p:nvSpPr>
            <p:cNvPr id="50" name="三角形 49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三角形 50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2" name="组 51"/>
          <p:cNvGrpSpPr/>
          <p:nvPr/>
        </p:nvGrpSpPr>
        <p:grpSpPr>
          <a:xfrm>
            <a:off x="7153655" y="5142351"/>
            <a:ext cx="218033" cy="440931"/>
            <a:chOff x="6382023" y="881581"/>
            <a:chExt cx="218033" cy="440931"/>
          </a:xfrm>
        </p:grpSpPr>
        <p:sp>
          <p:nvSpPr>
            <p:cNvPr id="53" name="三角形 5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三角形 53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7427102" y="433444"/>
            <a:ext cx="3993487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Professor </a:t>
            </a:r>
            <a:r>
              <a:rPr kumimoji="1" lang="en-US" altLang="zh-CN" sz="2800" dirty="0" err="1" smtClean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Moorthy</a:t>
            </a:r>
            <a:endParaRPr kumimoji="1" lang="en-US" altLang="zh-CN" sz="2800" dirty="0" smtClean="0">
              <a:solidFill>
                <a:srgbClr val="423E42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Professor </a:t>
            </a: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Turner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Professor Goldschmidt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The Mentors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Red </a:t>
            </a:r>
            <a:r>
              <a:rPr kumimoji="1" lang="en-US" altLang="zh-CN" sz="2800" dirty="0" smtClean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Hat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zh-CN" sz="2800" dirty="0">
              <a:solidFill>
                <a:srgbClr val="423E42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zh-CN" sz="2800" dirty="0">
              <a:solidFill>
                <a:srgbClr val="423E42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431266" y="4380780"/>
            <a:ext cx="641420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The RCOS Program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Python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err="1">
                <a:solidFill>
                  <a:srgbClr val="423E42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OpenCV</a:t>
            </a:r>
            <a:endParaRPr kumimoji="1" lang="en-US" altLang="zh-CN" sz="2800" dirty="0">
              <a:solidFill>
                <a:srgbClr val="423E42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</p:txBody>
      </p:sp>
      <p:grpSp>
        <p:nvGrpSpPr>
          <p:cNvPr id="65" name="组 51"/>
          <p:cNvGrpSpPr/>
          <p:nvPr/>
        </p:nvGrpSpPr>
        <p:grpSpPr>
          <a:xfrm>
            <a:off x="7163577" y="5819534"/>
            <a:ext cx="218033" cy="440931"/>
            <a:chOff x="6382023" y="881581"/>
            <a:chExt cx="218033" cy="440931"/>
          </a:xfrm>
        </p:grpSpPr>
        <p:sp>
          <p:nvSpPr>
            <p:cNvPr id="66" name="三角形 5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三角形 53"/>
            <p:cNvSpPr>
              <a:spLocks noChangeAspect="1"/>
            </p:cNvSpPr>
            <p:nvPr/>
          </p:nvSpPr>
          <p:spPr>
            <a:xfrm rot="16200000">
              <a:off x="6436850" y="1048046"/>
              <a:ext cx="218411" cy="108000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657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13498" y="0"/>
            <a:ext cx="6456363" cy="6858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07368" y="366623"/>
            <a:ext cx="5832648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kumimoji="1" lang="en-US" altLang="zh-CN" sz="3200" b="1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This semester: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Teachers are the main clients</a:t>
            </a:r>
            <a:b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</a:br>
            <a: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(large scale of grading)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Code </a:t>
            </a:r>
            <a: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reconstruction </a:t>
            </a: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/>
            </a:r>
            <a:b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</a:b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(divide different functionality into different module)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Supporting </a:t>
            </a:r>
            <a: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system </a:t>
            </a: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/>
            </a:r>
            <a:b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</a:b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(automation)</a:t>
            </a:r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More </a:t>
            </a:r>
            <a:r>
              <a:rPr kumimoji="1" lang="en-US" altLang="zh-CN" sz="2800" dirty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functionality </a:t>
            </a: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/>
            </a:r>
            <a:b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</a:br>
            <a:r>
              <a:rPr kumimoji="1" lang="en-US" altLang="zh-CN" sz="2800" dirty="0" smtClean="0">
                <a:solidFill>
                  <a:srgbClr val="DDDBCE"/>
                </a:solidFill>
                <a:latin typeface="Sitka Text" panose="02000505000000020004" pitchFamily="2" charset="0"/>
                <a:ea typeface="Helvetica + STHeitiSC" pitchFamily="2" charset="-122"/>
                <a:cs typeface="Helvetica + STHeitiSC" pitchFamily="2" charset="-122"/>
              </a:rPr>
              <a:t>(web, database, handwriting recognition, file monitoring )</a:t>
            </a:r>
            <a:endParaRPr kumimoji="1" lang="en-US" altLang="zh-CN" sz="2800" dirty="0">
              <a:solidFill>
                <a:srgbClr val="DDDBCE"/>
              </a:solidFill>
              <a:latin typeface="Sitka Text" panose="02000505000000020004" pitchFamily="2" charset="0"/>
              <a:ea typeface="Helvetica + STHeitiSC" pitchFamily="2" charset="-122"/>
              <a:cs typeface="Helvetica + STHeitiSC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248128" y="893911"/>
            <a:ext cx="4032448" cy="5096605"/>
            <a:chOff x="1055440" y="893911"/>
            <a:chExt cx="4032448" cy="5096605"/>
          </a:xfrm>
        </p:grpSpPr>
        <p:sp>
          <p:nvSpPr>
            <p:cNvPr id="2" name="矩形 1"/>
            <p:cNvSpPr/>
            <p:nvPr/>
          </p:nvSpPr>
          <p:spPr>
            <a:xfrm>
              <a:off x="1055440" y="1124744"/>
              <a:ext cx="4032448" cy="4865772"/>
            </a:xfrm>
            <a:prstGeom prst="rect">
              <a:avLst/>
            </a:prstGeom>
            <a:noFill/>
            <a:ln w="66675">
              <a:solidFill>
                <a:srgbClr val="9F9A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748225" y="893911"/>
              <a:ext cx="1819729" cy="461665"/>
            </a:xfrm>
            <a:prstGeom prst="rect">
              <a:avLst/>
            </a:prstGeom>
            <a:solidFill>
              <a:srgbClr val="DDDACE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b="1" dirty="0" smtClean="0">
                  <a:solidFill>
                    <a:srgbClr val="9F9A77"/>
                  </a:solidFill>
                  <a:latin typeface="BankGothicCMdBT" pitchFamily="50" charset="0"/>
                  <a:ea typeface="Microsoft YaHei Light" charset="-122"/>
                  <a:cs typeface="Microsoft YaHei Light" charset="-122"/>
                </a:rPr>
                <a:t>Overview</a:t>
              </a:r>
              <a:endParaRPr kumimoji="1" lang="en-US" altLang="zh-CN" sz="2400" b="1" dirty="0">
                <a:solidFill>
                  <a:srgbClr val="9F9A77"/>
                </a:solidFill>
                <a:latin typeface="BankGothicCMdBT" pitchFamily="50" charset="0"/>
                <a:ea typeface="Microsoft YaHei Light" charset="-122"/>
                <a:cs typeface="Microsoft YaHei Light" charset="-122"/>
              </a:endParaRPr>
            </a:p>
          </p:txBody>
        </p:sp>
        <p:grpSp>
          <p:nvGrpSpPr>
            <p:cNvPr id="11" name="组 10"/>
            <p:cNvGrpSpPr>
              <a:grpSpLocks noChangeAspect="1"/>
            </p:cNvGrpSpPr>
            <p:nvPr/>
          </p:nvGrpSpPr>
          <p:grpSpPr>
            <a:xfrm>
              <a:off x="4841807" y="5060032"/>
              <a:ext cx="226078" cy="457200"/>
              <a:chOff x="6382023" y="881581"/>
              <a:chExt cx="218033" cy="440931"/>
            </a:xfrm>
          </p:grpSpPr>
          <p:sp>
            <p:nvSpPr>
              <p:cNvPr id="12" name="三角形 11"/>
              <p:cNvSpPr/>
              <p:nvPr/>
            </p:nvSpPr>
            <p:spPr>
              <a:xfrm rot="16200000">
                <a:off x="6270574" y="993030"/>
                <a:ext cx="440931" cy="218033"/>
              </a:xfrm>
              <a:prstGeom prst="triangle">
                <a:avLst/>
              </a:prstGeom>
              <a:solidFill>
                <a:srgbClr val="9F9A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三角形 12"/>
              <p:cNvSpPr>
                <a:spLocks noChangeAspect="1"/>
              </p:cNvSpPr>
              <p:nvPr/>
            </p:nvSpPr>
            <p:spPr>
              <a:xfrm rot="16200000">
                <a:off x="6436850" y="1048046"/>
                <a:ext cx="218411" cy="108000"/>
              </a:xfrm>
              <a:prstGeom prst="triangle">
                <a:avLst/>
              </a:prstGeom>
              <a:solidFill>
                <a:srgbClr val="DDDB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4" name="组 13"/>
            <p:cNvGrpSpPr/>
            <p:nvPr/>
          </p:nvGrpSpPr>
          <p:grpSpPr>
            <a:xfrm rot="10800000">
              <a:off x="1084736" y="1772816"/>
              <a:ext cx="225937" cy="456916"/>
              <a:chOff x="6382023" y="881581"/>
              <a:chExt cx="218033" cy="440931"/>
            </a:xfrm>
          </p:grpSpPr>
          <p:sp>
            <p:nvSpPr>
              <p:cNvPr id="15" name="三角形 14"/>
              <p:cNvSpPr/>
              <p:nvPr/>
            </p:nvSpPr>
            <p:spPr>
              <a:xfrm rot="16200000">
                <a:off x="6270574" y="993030"/>
                <a:ext cx="440931" cy="218033"/>
              </a:xfrm>
              <a:prstGeom prst="triangle">
                <a:avLst/>
              </a:prstGeom>
              <a:solidFill>
                <a:srgbClr val="9F9A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" name="三角形 15"/>
              <p:cNvSpPr>
                <a:spLocks noChangeAspect="1"/>
              </p:cNvSpPr>
              <p:nvPr/>
            </p:nvSpPr>
            <p:spPr>
              <a:xfrm rot="16200000">
                <a:off x="6436850" y="1048046"/>
                <a:ext cx="218411" cy="108000"/>
              </a:xfrm>
              <a:prstGeom prst="triangle">
                <a:avLst/>
              </a:prstGeom>
              <a:solidFill>
                <a:srgbClr val="DDDB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4766" y="1874521"/>
              <a:ext cx="3240360" cy="364271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6066358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 11"/>
          <p:cNvGrpSpPr/>
          <p:nvPr/>
        </p:nvGrpSpPr>
        <p:grpSpPr>
          <a:xfrm>
            <a:off x="8832304" y="980728"/>
            <a:ext cx="2088232" cy="2448272"/>
            <a:chOff x="1631504" y="980728"/>
            <a:chExt cx="2088232" cy="2448272"/>
          </a:xfrm>
        </p:grpSpPr>
        <p:sp>
          <p:nvSpPr>
            <p:cNvPr id="23" name="矩形 22"/>
            <p:cNvSpPr/>
            <p:nvPr/>
          </p:nvSpPr>
          <p:spPr>
            <a:xfrm>
              <a:off x="1631504" y="980728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三角形 2"/>
            <p:cNvSpPr/>
            <p:nvPr/>
          </p:nvSpPr>
          <p:spPr>
            <a:xfrm flipV="1">
              <a:off x="2423591" y="3085162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423E42">
                  <a:tint val="45000"/>
                  <a:satMod val="400000"/>
                </a:srgbClr>
              </a:duotone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969232" y="1318456"/>
              <a:ext cx="1412776" cy="1412776"/>
            </a:xfrm>
            <a:prstGeom prst="rect">
              <a:avLst/>
            </a:prstGeom>
          </p:spPr>
        </p:pic>
      </p:grpSp>
      <p:grpSp>
        <p:nvGrpSpPr>
          <p:cNvPr id="30" name="组 13"/>
          <p:cNvGrpSpPr/>
          <p:nvPr/>
        </p:nvGrpSpPr>
        <p:grpSpPr>
          <a:xfrm>
            <a:off x="5159896" y="980728"/>
            <a:ext cx="2088232" cy="2448272"/>
            <a:chOff x="8832304" y="1004706"/>
            <a:chExt cx="2088232" cy="2448272"/>
          </a:xfrm>
        </p:grpSpPr>
        <p:sp>
          <p:nvSpPr>
            <p:cNvPr id="31" name="矩形 30"/>
            <p:cNvSpPr/>
            <p:nvPr/>
          </p:nvSpPr>
          <p:spPr>
            <a:xfrm>
              <a:off x="8832304" y="1004706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三角形 9"/>
            <p:cNvSpPr/>
            <p:nvPr/>
          </p:nvSpPr>
          <p:spPr>
            <a:xfrm flipV="1">
              <a:off x="9624391" y="3109140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170032" y="1585304"/>
              <a:ext cx="1412776" cy="927035"/>
            </a:xfrm>
            <a:prstGeom prst="rect">
              <a:avLst/>
            </a:prstGeom>
          </p:spPr>
        </p:pic>
      </p:grpSp>
      <p:grpSp>
        <p:nvGrpSpPr>
          <p:cNvPr id="26" name="组 12"/>
          <p:cNvGrpSpPr/>
          <p:nvPr/>
        </p:nvGrpSpPr>
        <p:grpSpPr>
          <a:xfrm>
            <a:off x="1415480" y="980728"/>
            <a:ext cx="2088232" cy="2448272"/>
            <a:chOff x="5375920" y="1020908"/>
            <a:chExt cx="2088232" cy="2448272"/>
          </a:xfrm>
        </p:grpSpPr>
        <p:sp>
          <p:nvSpPr>
            <p:cNvPr id="27" name="矩形 26"/>
            <p:cNvSpPr/>
            <p:nvPr/>
          </p:nvSpPr>
          <p:spPr>
            <a:xfrm>
              <a:off x="5375920" y="1020908"/>
              <a:ext cx="2088232" cy="2088232"/>
            </a:xfrm>
            <a:prstGeom prst="rect">
              <a:avLst/>
            </a:prstGeom>
            <a:solidFill>
              <a:srgbClr val="A09D7A"/>
            </a:solidFill>
            <a:ln w="63500">
              <a:solidFill>
                <a:srgbClr val="423E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三角形 6"/>
            <p:cNvSpPr/>
            <p:nvPr/>
          </p:nvSpPr>
          <p:spPr>
            <a:xfrm flipV="1">
              <a:off x="6168007" y="3125342"/>
              <a:ext cx="576065" cy="343838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3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713648" y="1358636"/>
              <a:ext cx="1412776" cy="1412776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1199456" y="3565539"/>
            <a:ext cx="271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BankGothic Md BT" panose="020B0807020203060204" pitchFamily="34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File Monitor</a:t>
            </a:r>
            <a:endParaRPr kumimoji="1" lang="zh-CN" altLang="en-US" sz="2800" b="1" dirty="0">
              <a:latin typeface="BankGothic Md BT" panose="020B0807020203060204" pitchFamily="34" charset="0"/>
              <a:ea typeface="Lucida Grande + STHeitiSC" panose="020B0600040502020204" pitchFamily="34" charset="-122"/>
              <a:cs typeface="Lucida Grande + STHeitiSC" panose="020B0600040502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26406" y="3573015"/>
            <a:ext cx="1805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BankGothic Md BT" panose="020B0807020203060204" pitchFamily="34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Grading</a:t>
            </a:r>
            <a:endParaRPr kumimoji="1" lang="zh-CN" altLang="en-US" sz="2800" b="1" dirty="0">
              <a:latin typeface="BankGothic Md BT" panose="020B0807020203060204" pitchFamily="34" charset="0"/>
              <a:ea typeface="Lucida Grande + STHeitiSC" panose="020B0600040502020204" pitchFamily="34" charset="-122"/>
              <a:cs typeface="Lucida Grande + STHeitiSC" panose="020B0600040502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387159" y="3507207"/>
            <a:ext cx="957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BankGothic Md BT" panose="020B0807020203060204" pitchFamily="34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Web</a:t>
            </a:r>
            <a:endParaRPr kumimoji="1" lang="zh-CN" altLang="en-US" sz="2800" b="1" dirty="0">
              <a:latin typeface="BankGothic Md BT" panose="020B0807020203060204" pitchFamily="34" charset="0"/>
              <a:ea typeface="Lucida Grande + STHeitiSC" panose="020B0600040502020204" pitchFamily="34" charset="-122"/>
              <a:cs typeface="Lucida Grande + STHeitiSC" panose="020B0600040502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9456" y="4133980"/>
            <a:ext cx="2808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Upload local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Check monitored files and call Auto Grading API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17850" y="4133980"/>
            <a:ext cx="2882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Grading One Template</a:t>
            </a:r>
            <a:r>
              <a:rPr kumimoji="1" lang="zh-CN" altLang="en-US" sz="2000" b="1" dirty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 </a:t>
            </a: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(IBDP)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Handwriting recognition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616279" y="4133979"/>
            <a:ext cx="30243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User 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Back 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b="1" dirty="0" smtClean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Front 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000" b="1" dirty="0">
                <a:solidFill>
                  <a:srgbClr val="423E42"/>
                </a:solidFill>
                <a:latin typeface="Sitka Text" panose="02000505000000020004" pitchFamily="2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One table database for user login and scores storing</a:t>
            </a:r>
          </a:p>
          <a:p>
            <a:endParaRPr kumimoji="1" lang="en-US" altLang="zh-CN" sz="2000" b="1" dirty="0" smtClean="0">
              <a:solidFill>
                <a:srgbClr val="423E42"/>
              </a:solidFill>
              <a:latin typeface="Sitka Text" panose="02000505000000020004" pitchFamily="2" charset="0"/>
              <a:ea typeface="Lucida Grande + STHeitiSC" panose="020B0600040502020204" pitchFamily="34" charset="-122"/>
              <a:cs typeface="Lucida Grande + STHeitiSC" panose="020B0600040502020204" pitchFamily="34" charset="-122"/>
            </a:endParaRPr>
          </a:p>
        </p:txBody>
      </p:sp>
      <p:cxnSp>
        <p:nvCxnSpPr>
          <p:cNvPr id="21" name="直线连接符 20"/>
          <p:cNvCxnSpPr/>
          <p:nvPr/>
        </p:nvCxnSpPr>
        <p:spPr>
          <a:xfrm>
            <a:off x="1123509" y="6237312"/>
            <a:ext cx="10192987" cy="0"/>
          </a:xfrm>
          <a:prstGeom prst="line">
            <a:avLst/>
          </a:prstGeom>
          <a:ln w="19050">
            <a:solidFill>
              <a:srgbClr val="A09D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498" y="953867"/>
            <a:ext cx="2151710" cy="2480867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974" y="953867"/>
            <a:ext cx="2152075" cy="2481287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612" y="948133"/>
            <a:ext cx="2145615" cy="24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27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680" y="3010184"/>
            <a:ext cx="12192000" cy="3861048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151784" y="476672"/>
            <a:ext cx="3888432" cy="1008112"/>
          </a:xfrm>
          <a:prstGeom prst="rect">
            <a:avLst/>
          </a:prstGeom>
          <a:noFill/>
          <a:ln w="66675">
            <a:solidFill>
              <a:srgbClr val="9F9A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819944" y="692722"/>
            <a:ext cx="2552109" cy="584775"/>
          </a:xfrm>
          <a:prstGeom prst="rect">
            <a:avLst/>
          </a:prstGeom>
          <a:solidFill>
            <a:srgbClr val="DDDBCE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Microsoft YaHei Light" charset="-122"/>
                <a:cs typeface="Microsoft YaHei Light" charset="-122"/>
              </a:rPr>
              <a:t>Milestone</a:t>
            </a:r>
            <a:endParaRPr kumimoji="1" lang="en-US" altLang="zh-CN" sz="3200" b="1" dirty="0">
              <a:solidFill>
                <a:srgbClr val="9F9A77"/>
              </a:solidFill>
              <a:latin typeface="Copperplate Gothic Bold" panose="020E0705020206020404" pitchFamily="34" charset="0"/>
              <a:ea typeface="Microsoft YaHei Light" charset="-122"/>
              <a:cs typeface="Microsoft YaHei Light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 rot="16200000">
            <a:off x="5935116" y="1543594"/>
            <a:ext cx="321766" cy="650712"/>
            <a:chOff x="6382023" y="881581"/>
            <a:chExt cx="218033" cy="440931"/>
          </a:xfrm>
        </p:grpSpPr>
        <p:sp>
          <p:nvSpPr>
            <p:cNvPr id="13" name="三角形 12"/>
            <p:cNvSpPr/>
            <p:nvPr/>
          </p:nvSpPr>
          <p:spPr>
            <a:xfrm rot="16200000">
              <a:off x="6270574" y="993030"/>
              <a:ext cx="440931" cy="218033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三角形 13"/>
            <p:cNvSpPr>
              <a:spLocks noChangeAspect="1"/>
            </p:cNvSpPr>
            <p:nvPr/>
          </p:nvSpPr>
          <p:spPr>
            <a:xfrm rot="16200000">
              <a:off x="6369932" y="1033508"/>
              <a:ext cx="307965" cy="152283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911424" y="2420888"/>
            <a:ext cx="1296144" cy="1545902"/>
            <a:chOff x="911424" y="2348880"/>
            <a:chExt cx="1296144" cy="1545902"/>
          </a:xfrm>
        </p:grpSpPr>
        <p:sp>
          <p:nvSpPr>
            <p:cNvPr id="8" name="椭圆 7"/>
            <p:cNvSpPr/>
            <p:nvPr/>
          </p:nvSpPr>
          <p:spPr>
            <a:xfrm>
              <a:off x="911424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 rot="10800000">
              <a:off x="1234140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287626" y="2744901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3901130" y="2420888"/>
            <a:ext cx="1296144" cy="1545902"/>
            <a:chOff x="3647728" y="2348880"/>
            <a:chExt cx="1296144" cy="1545902"/>
          </a:xfrm>
        </p:grpSpPr>
        <p:sp>
          <p:nvSpPr>
            <p:cNvPr id="19" name="椭圆 18"/>
            <p:cNvSpPr/>
            <p:nvPr/>
          </p:nvSpPr>
          <p:spPr>
            <a:xfrm>
              <a:off x="3647728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三角形 19"/>
            <p:cNvSpPr/>
            <p:nvPr/>
          </p:nvSpPr>
          <p:spPr>
            <a:xfrm rot="10800000">
              <a:off x="3970444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049578" y="2787315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6890836" y="2420888"/>
            <a:ext cx="1296144" cy="1545902"/>
            <a:chOff x="7763201" y="2348880"/>
            <a:chExt cx="1296144" cy="1545902"/>
          </a:xfrm>
        </p:grpSpPr>
        <p:sp>
          <p:nvSpPr>
            <p:cNvPr id="22" name="椭圆 21"/>
            <p:cNvSpPr/>
            <p:nvPr/>
          </p:nvSpPr>
          <p:spPr>
            <a:xfrm>
              <a:off x="7763201" y="2348880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三角形 22"/>
            <p:cNvSpPr/>
            <p:nvPr/>
          </p:nvSpPr>
          <p:spPr>
            <a:xfrm rot="10800000">
              <a:off x="8085917" y="3573016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65051" y="2787315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10056440" y="2420888"/>
            <a:ext cx="1296144" cy="1545902"/>
            <a:chOff x="10413837" y="2375667"/>
            <a:chExt cx="1296144" cy="1545902"/>
          </a:xfrm>
        </p:grpSpPr>
        <p:sp>
          <p:nvSpPr>
            <p:cNvPr id="25" name="椭圆 24"/>
            <p:cNvSpPr/>
            <p:nvPr/>
          </p:nvSpPr>
          <p:spPr>
            <a:xfrm>
              <a:off x="10413837" y="2375667"/>
              <a:ext cx="1296144" cy="1296144"/>
            </a:xfrm>
            <a:prstGeom prst="ellipse">
              <a:avLst/>
            </a:prstGeom>
            <a:solidFill>
              <a:srgbClr val="423E42"/>
            </a:solidFill>
            <a:ln w="41275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三角形 25"/>
            <p:cNvSpPr/>
            <p:nvPr/>
          </p:nvSpPr>
          <p:spPr>
            <a:xfrm rot="10800000">
              <a:off x="10736553" y="3599803"/>
              <a:ext cx="650712" cy="321766"/>
            </a:xfrm>
            <a:prstGeom prst="triangle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815687" y="2814102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2800" dirty="0">
                <a:solidFill>
                  <a:srgbClr val="DDDBCE"/>
                </a:solidFill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19335" y="4759984"/>
            <a:ext cx="2952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Improve </a:t>
            </a:r>
            <a:r>
              <a:rPr kumimoji="1" lang="en-US" altLang="zh-CN" b="1" dirty="0" smtClean="0">
                <a:solidFill>
                  <a:srgbClr val="DDDBCE"/>
                </a:solidFill>
                <a:latin typeface="Sitka Text" panose="02000505000000020004" pitchFamily="2" charset="0"/>
              </a:rPr>
              <a:t>existing </a:t>
            </a: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web </a:t>
            </a:r>
            <a:r>
              <a:rPr kumimoji="1" lang="en-US" altLang="zh-CN" b="1" dirty="0" smtClean="0">
                <a:solidFill>
                  <a:srgbClr val="DDDBCE"/>
                </a:solidFill>
                <a:latin typeface="Sitka Text" panose="02000505000000020004" pitchFamily="2" charset="0"/>
              </a:rPr>
              <a:t>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smtClean="0">
                <a:solidFill>
                  <a:srgbClr val="DDDBCE"/>
                </a:solidFill>
                <a:latin typeface="Sitka Text" panose="02000505000000020004" pitchFamily="2" charset="0"/>
              </a:rPr>
              <a:t>Setup </a:t>
            </a: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database system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Discuss the frontend </a:t>
            </a:r>
            <a:endParaRPr kumimoji="1" lang="zh-CN" altLang="en-US" b="1" dirty="0">
              <a:solidFill>
                <a:srgbClr val="DDDBCE"/>
              </a:solidFill>
              <a:latin typeface="Sitka Text" panose="02000505000000020004" pitchFamily="2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287687" y="4759984"/>
            <a:ext cx="2808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smtClean="0">
                <a:solidFill>
                  <a:srgbClr val="DDDBCE"/>
                </a:solidFill>
                <a:latin typeface="Sitka Text" panose="02000505000000020004" pitchFamily="2" charset="0"/>
              </a:rPr>
              <a:t>Setup </a:t>
            </a: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user login</a:t>
            </a:r>
            <a:endParaRPr kumimoji="1" lang="zh-CN" altLang="en-US" b="1" dirty="0">
              <a:solidFill>
                <a:srgbClr val="DDDBCE"/>
              </a:solidFill>
              <a:latin typeface="Sitka Text" panose="02000505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b="1" dirty="0">
              <a:solidFill>
                <a:srgbClr val="DDDBCE"/>
              </a:solidFill>
              <a:latin typeface="Sitka Text" panose="02000505000000020004" pitchFamily="2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240015" y="4759984"/>
            <a:ext cx="280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Implement frontend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9300354" y="4759984"/>
            <a:ext cx="2808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solidFill>
                  <a:srgbClr val="DDDBCE"/>
                </a:solidFill>
                <a:latin typeface="Sitka Text" panose="02000505000000020004" pitchFamily="2" charset="0"/>
              </a:rPr>
              <a:t>Implement user interface for mobile web</a:t>
            </a:r>
            <a:endParaRPr kumimoji="1" lang="zh-CN" altLang="en-US" b="1" dirty="0">
              <a:solidFill>
                <a:srgbClr val="DDDBCE"/>
              </a:solidFill>
              <a:latin typeface="Sitka Text" panose="02000505000000020004" pitchFamily="2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58022" y="4139788"/>
            <a:ext cx="1607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Microsoft YaHei" charset="-122"/>
                <a:cs typeface="Microsoft YaHei" charset="-122"/>
              </a:rPr>
              <a:t>Completed</a:t>
            </a:r>
            <a:endParaRPr kumimoji="1" lang="en-US" altLang="zh-CN" b="1" dirty="0">
              <a:solidFill>
                <a:srgbClr val="9F9A77"/>
              </a:solidFill>
              <a:latin typeface="Copperplate Gothic Bold" panose="020E0705020206020404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185685" y="4155467"/>
            <a:ext cx="2848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Microsoft YaHei" charset="-122"/>
                <a:cs typeface="Microsoft YaHei" charset="-122"/>
              </a:rPr>
              <a:t>Improvement needed</a:t>
            </a:r>
            <a:endParaRPr kumimoji="1" lang="en-US" altLang="zh-CN" b="1" dirty="0">
              <a:solidFill>
                <a:srgbClr val="9F9A77"/>
              </a:solidFill>
              <a:latin typeface="Copperplate Gothic Bold" panose="020E0705020206020404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687820" y="4139788"/>
            <a:ext cx="155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9F9A77"/>
                </a:solidFill>
                <a:latin typeface="Copperplate Gothic Bold" panose="020E0705020206020404" pitchFamily="34" charset="0"/>
                <a:ea typeface="Microsoft YaHei" charset="-122"/>
                <a:cs typeface="Microsoft YaHei" charset="-122"/>
              </a:rPr>
              <a:t>In process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9553876" y="4167205"/>
            <a:ext cx="2301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Microsoft YaHei" charset="-122"/>
                <a:cs typeface="Microsoft YaHei" charset="-122"/>
              </a:rPr>
              <a:t>Not started  yet</a:t>
            </a:r>
            <a:endParaRPr kumimoji="1" lang="en-US" altLang="zh-CN" b="1" dirty="0">
              <a:solidFill>
                <a:srgbClr val="9F9A77"/>
              </a:solidFill>
              <a:latin typeface="Copperplate Gothic Bold" panose="020E0705020206020404" pitchFamily="34" charset="0"/>
              <a:ea typeface="Microsoft YaHei" charset="-122"/>
              <a:cs typeface="Microsoft YaHei" charset="-122"/>
            </a:endParaRPr>
          </a:p>
        </p:txBody>
      </p:sp>
      <p:cxnSp>
        <p:nvCxnSpPr>
          <p:cNvPr id="40" name="直线连接符 39"/>
          <p:cNvCxnSpPr/>
          <p:nvPr/>
        </p:nvCxnSpPr>
        <p:spPr>
          <a:xfrm>
            <a:off x="330066" y="6597352"/>
            <a:ext cx="11670590" cy="0"/>
          </a:xfrm>
          <a:prstGeom prst="line">
            <a:avLst/>
          </a:prstGeom>
          <a:ln w="19050">
            <a:solidFill>
              <a:srgbClr val="A09D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911424" y="2405082"/>
            <a:ext cx="1296144" cy="1296144"/>
          </a:xfrm>
          <a:prstGeom prst="ellipse">
            <a:avLst/>
          </a:prstGeom>
          <a:solidFill>
            <a:srgbClr val="DDDBCE"/>
          </a:solidFill>
          <a:ln w="41275">
            <a:solidFill>
              <a:srgbClr val="A09D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80"/>
          <a:stretch/>
        </p:blipFill>
        <p:spPr>
          <a:xfrm>
            <a:off x="3896764" y="2636912"/>
            <a:ext cx="1335140" cy="1119116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67"/>
          <a:stretch/>
        </p:blipFill>
        <p:spPr>
          <a:xfrm>
            <a:off x="6888088" y="3068960"/>
            <a:ext cx="1335140" cy="720080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5447928" y="1254267"/>
            <a:ext cx="1241622" cy="461665"/>
          </a:xfrm>
          <a:prstGeom prst="rect">
            <a:avLst/>
          </a:prstGeom>
          <a:solidFill>
            <a:srgbClr val="DDDBCE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Microsoft YaHei Light" charset="-122"/>
                <a:cs typeface="Microsoft YaHei Light" charset="-122"/>
              </a:rPr>
              <a:t>  Web  </a:t>
            </a:r>
            <a:endParaRPr kumimoji="1" lang="en-US" altLang="zh-CN" sz="2400" b="1" dirty="0">
              <a:solidFill>
                <a:srgbClr val="9F9A77"/>
              </a:solidFill>
              <a:latin typeface="Copperplate Gothic Bold" panose="020E0705020206020404" pitchFamily="34" charset="0"/>
              <a:ea typeface="Microsoft YaHei Light" charset="-122"/>
              <a:cs typeface="Microsoft YaHei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5716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 rot="5400000">
            <a:off x="5206259" y="-5406794"/>
            <a:ext cx="176366" cy="12197533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矩形 41"/>
          <p:cNvSpPr/>
          <p:nvPr/>
        </p:nvSpPr>
        <p:spPr>
          <a:xfrm rot="5400000">
            <a:off x="6010584" y="-5578646"/>
            <a:ext cx="176366" cy="12197533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6610095" y="4542803"/>
            <a:ext cx="49685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latin typeface="Sitka Text" panose="02000505000000020004" pitchFamily="2" charset="0"/>
              </a:rPr>
              <a:t>Login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latin typeface="Sitka Text" panose="02000505000000020004" pitchFamily="2" charset="0"/>
              </a:rPr>
              <a:t>Get score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latin typeface="Sitka Text" panose="02000505000000020004" pitchFamily="2" charset="0"/>
              </a:rPr>
              <a:t>Store score</a:t>
            </a:r>
          </a:p>
        </p:txBody>
      </p:sp>
      <p:sp>
        <p:nvSpPr>
          <p:cNvPr id="45" name="矩形 44"/>
          <p:cNvSpPr/>
          <p:nvPr/>
        </p:nvSpPr>
        <p:spPr>
          <a:xfrm rot="5400000">
            <a:off x="6777992" y="-5677927"/>
            <a:ext cx="176366" cy="12197533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/>
          <p:cNvSpPr/>
          <p:nvPr/>
        </p:nvSpPr>
        <p:spPr>
          <a:xfrm rot="5400000" flipH="1">
            <a:off x="9053475" y="3969540"/>
            <a:ext cx="66794" cy="4862022"/>
          </a:xfrm>
          <a:prstGeom prst="rect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3490209" y="-3962577"/>
            <a:ext cx="5336123" cy="5148364"/>
            <a:chOff x="4216261" y="-2622222"/>
            <a:chExt cx="3683762" cy="3554144"/>
          </a:xfrm>
        </p:grpSpPr>
        <p:sp>
          <p:nvSpPr>
            <p:cNvPr id="49" name="三角形 48"/>
            <p:cNvSpPr/>
            <p:nvPr/>
          </p:nvSpPr>
          <p:spPr>
            <a:xfrm rot="13453245" flipV="1">
              <a:off x="4216261" y="-2622222"/>
              <a:ext cx="3683762" cy="3539967"/>
            </a:xfrm>
            <a:prstGeom prst="triangle">
              <a:avLst>
                <a:gd name="adj" fmla="val 0"/>
              </a:avLst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三角形 50"/>
            <p:cNvSpPr>
              <a:spLocks noChangeAspect="1"/>
            </p:cNvSpPr>
            <p:nvPr/>
          </p:nvSpPr>
          <p:spPr>
            <a:xfrm rot="13453245" flipV="1">
              <a:off x="5986711" y="571922"/>
              <a:ext cx="361451" cy="360000"/>
            </a:xfrm>
            <a:prstGeom prst="triangle">
              <a:avLst>
                <a:gd name="adj" fmla="val 0"/>
              </a:avLst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79877"/>
              </p:ext>
            </p:extLst>
          </p:nvPr>
        </p:nvGraphicFramePr>
        <p:xfrm>
          <a:off x="685665" y="1966282"/>
          <a:ext cx="10945212" cy="14328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24202">
                  <a:extLst>
                    <a:ext uri="{9D8B030D-6E8A-4147-A177-3AD203B41FA5}">
                      <a16:colId xmlns:a16="http://schemas.microsoft.com/office/drawing/2014/main" val="645777511"/>
                    </a:ext>
                  </a:extLst>
                </a:gridCol>
                <a:gridCol w="1824202">
                  <a:extLst>
                    <a:ext uri="{9D8B030D-6E8A-4147-A177-3AD203B41FA5}">
                      <a16:colId xmlns:a16="http://schemas.microsoft.com/office/drawing/2014/main" val="2831311909"/>
                    </a:ext>
                  </a:extLst>
                </a:gridCol>
                <a:gridCol w="1824202">
                  <a:extLst>
                    <a:ext uri="{9D8B030D-6E8A-4147-A177-3AD203B41FA5}">
                      <a16:colId xmlns:a16="http://schemas.microsoft.com/office/drawing/2014/main" val="247720484"/>
                    </a:ext>
                  </a:extLst>
                </a:gridCol>
                <a:gridCol w="1824202">
                  <a:extLst>
                    <a:ext uri="{9D8B030D-6E8A-4147-A177-3AD203B41FA5}">
                      <a16:colId xmlns:a16="http://schemas.microsoft.com/office/drawing/2014/main" val="3879762658"/>
                    </a:ext>
                  </a:extLst>
                </a:gridCol>
                <a:gridCol w="1646231">
                  <a:extLst>
                    <a:ext uri="{9D8B030D-6E8A-4147-A177-3AD203B41FA5}">
                      <a16:colId xmlns:a16="http://schemas.microsoft.com/office/drawing/2014/main" val="3190458010"/>
                    </a:ext>
                  </a:extLst>
                </a:gridCol>
                <a:gridCol w="2002173">
                  <a:extLst>
                    <a:ext uri="{9D8B030D-6E8A-4147-A177-3AD203B41FA5}">
                      <a16:colId xmlns:a16="http://schemas.microsoft.com/office/drawing/2014/main" val="2595458674"/>
                    </a:ext>
                  </a:extLst>
                </a:gridCol>
              </a:tblGrid>
              <a:tr h="814646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Key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Name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Password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Level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Score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Copperplate Gothic Bold" panose="020E0705020206020404" pitchFamily="34" charset="0"/>
                        </a:rPr>
                        <a:t>Exam name</a:t>
                      </a:r>
                      <a:endParaRPr lang="zh-CN" altLang="en-US" sz="2000" dirty="0">
                        <a:latin typeface="Copperplate Gothic Bold" panose="020E0705020206020404" pitchFamily="34" charset="0"/>
                      </a:endParaRPr>
                    </a:p>
                  </a:txBody>
                  <a:tcPr marL="108911" marR="108911" marT="54455" marB="54455"/>
                </a:tc>
                <a:extLst>
                  <a:ext uri="{0D108BD9-81ED-4DB2-BD59-A6C34878D82A}">
                    <a16:rowId xmlns:a16="http://schemas.microsoft.com/office/drawing/2014/main" val="1926479655"/>
                  </a:ext>
                </a:extLst>
              </a:tr>
              <a:tr h="618213"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tc>
                  <a:txBody>
                    <a:bodyPr/>
                    <a:lstStyle/>
                    <a:p>
                      <a:endParaRPr lang="zh-CN" altLang="en-US" sz="2100" dirty="0"/>
                    </a:p>
                  </a:txBody>
                  <a:tcPr marL="108911" marR="108911" marT="54455" marB="54455"/>
                </a:tc>
                <a:extLst>
                  <a:ext uri="{0D108BD9-81ED-4DB2-BD59-A6C34878D82A}">
                    <a16:rowId xmlns:a16="http://schemas.microsoft.com/office/drawing/2014/main" val="205397304"/>
                  </a:ext>
                </a:extLst>
              </a:tr>
            </a:tbl>
          </a:graphicData>
        </a:graphic>
      </p:graphicFrame>
      <p:sp>
        <p:nvSpPr>
          <p:cNvPr id="50" name="文本框 49"/>
          <p:cNvSpPr txBox="1"/>
          <p:nvPr/>
        </p:nvSpPr>
        <p:spPr>
          <a:xfrm>
            <a:off x="4690723" y="209961"/>
            <a:ext cx="29350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000" b="1" dirty="0" smtClean="0">
                <a:solidFill>
                  <a:srgbClr val="9F9A77"/>
                </a:solidFill>
                <a:latin typeface="Copperplate Gothic Bold" panose="020E0705020206020404" pitchFamily="34" charset="0"/>
                <a:ea typeface="Lucida Grande + STHeitiSC" panose="020B0600040502020204" pitchFamily="34" charset="-122"/>
                <a:cs typeface="Lucida Grande + STHeitiSC" panose="020B0600040502020204" pitchFamily="34" charset="-122"/>
              </a:rPr>
              <a:t>Database</a:t>
            </a:r>
            <a:endParaRPr kumimoji="1" lang="en-US" altLang="zh-CN" sz="3200" b="1" dirty="0">
              <a:solidFill>
                <a:srgbClr val="9F9A77"/>
              </a:solidFill>
              <a:latin typeface="Copperplate Gothic Bold" panose="020E0705020206020404" pitchFamily="34" charset="0"/>
              <a:ea typeface="Lucida Grande + STHeitiSC" panose="020B0600040502020204" pitchFamily="34" charset="-122"/>
              <a:cs typeface="Lucida Grande + STHeitiSC" panose="020B06000405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5467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51384" y="1412776"/>
            <a:ext cx="5414184" cy="4320480"/>
          </a:xfrm>
          <a:prstGeom prst="rect">
            <a:avLst/>
          </a:prstGeom>
          <a:noFill/>
          <a:ln w="1524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01200" y="1772870"/>
            <a:ext cx="434726" cy="43472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3791" y="172136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01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01200" y="3713632"/>
            <a:ext cx="434726" cy="43472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13791" y="366213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DDDBCE"/>
                </a:solidFill>
              </a:rPr>
              <a:t>02</a:t>
            </a:r>
            <a:endParaRPr kumimoji="1" lang="zh-CN" altLang="en-US" b="1" dirty="0">
              <a:solidFill>
                <a:srgbClr val="DDDBCE"/>
              </a:solidFill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6744072" y="1721368"/>
            <a:ext cx="720080" cy="486228"/>
            <a:chOff x="8434013" y="1721368"/>
            <a:chExt cx="720080" cy="486228"/>
          </a:xfrm>
        </p:grpSpPr>
        <p:sp>
          <p:nvSpPr>
            <p:cNvPr id="11" name="矩形 10"/>
            <p:cNvSpPr/>
            <p:nvPr/>
          </p:nvSpPr>
          <p:spPr>
            <a:xfrm>
              <a:off x="8521422" y="1772870"/>
              <a:ext cx="434726" cy="434726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434013" y="1721368"/>
              <a:ext cx="72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 smtClean="0">
                  <a:solidFill>
                    <a:srgbClr val="DDDBCE"/>
                  </a:solidFill>
                </a:rPr>
                <a:t>03</a:t>
              </a:r>
              <a:endParaRPr kumimoji="1" lang="zh-CN" altLang="en-US" b="1" dirty="0">
                <a:solidFill>
                  <a:srgbClr val="DDDBCE"/>
                </a:solidFill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6744072" y="3662130"/>
            <a:ext cx="720080" cy="486228"/>
            <a:chOff x="8536331" y="3662130"/>
            <a:chExt cx="720080" cy="486228"/>
          </a:xfrm>
        </p:grpSpPr>
        <p:sp>
          <p:nvSpPr>
            <p:cNvPr id="13" name="矩形 12"/>
            <p:cNvSpPr/>
            <p:nvPr/>
          </p:nvSpPr>
          <p:spPr>
            <a:xfrm>
              <a:off x="8623740" y="3713632"/>
              <a:ext cx="434726" cy="434726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536331" y="3662130"/>
              <a:ext cx="72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b="1" dirty="0" smtClean="0">
                  <a:solidFill>
                    <a:srgbClr val="DDDBCE"/>
                  </a:solidFill>
                </a:rPr>
                <a:t>04</a:t>
              </a:r>
              <a:endParaRPr kumimoji="1" lang="zh-CN" altLang="en-US" b="1" dirty="0">
                <a:solidFill>
                  <a:srgbClr val="DDDBCE"/>
                </a:solidFill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361551" y="1695523"/>
            <a:ext cx="4138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Calisto MT" panose="02040603050505030304" pitchFamily="18" charset="0"/>
              </a:rPr>
              <a:t>The function is able to let  users to login to our system if he can offers correct username and password.</a:t>
            </a:r>
          </a:p>
          <a:p>
            <a:endParaRPr kumimoji="1" lang="zh-CN" altLang="en-US" b="1" dirty="0">
              <a:latin typeface="Calisto MT" panose="02040603050505030304" pitchFamily="18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67614" y="3679912"/>
            <a:ext cx="4296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Calisto MT" panose="02040603050505030304" pitchFamily="18" charset="0"/>
              </a:rPr>
              <a:t>The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registered </a:t>
            </a:r>
            <a:r>
              <a:rPr kumimoji="1" lang="en-US" altLang="zh-CN" b="1" dirty="0">
                <a:latin typeface="Calisto MT" panose="02040603050505030304" pitchFamily="18" charset="0"/>
              </a:rPr>
              <a:t>users may store information on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smtClean="0">
                <a:latin typeface="Calisto MT" panose="02040603050505030304" pitchFamily="18" charset="0"/>
              </a:rPr>
              <a:t>As </a:t>
            </a:r>
            <a:r>
              <a:rPr kumimoji="1" lang="en-US" altLang="zh-CN" b="1" dirty="0">
                <a:latin typeface="Calisto MT" panose="02040603050505030304" pitchFamily="18" charset="0"/>
              </a:rPr>
              <a:t>a student, you can check your grades on different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As </a:t>
            </a:r>
            <a:r>
              <a:rPr kumimoji="1" lang="en-US" altLang="zh-CN" b="1" dirty="0">
                <a:latin typeface="Calisto MT" panose="02040603050505030304" pitchFamily="18" charset="0"/>
              </a:rPr>
              <a:t>a professor, you can store grades and answer sheets of all your students.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358387" y="1700808"/>
            <a:ext cx="2808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Calisto MT" panose="02040603050505030304" pitchFamily="18" charset="0"/>
              </a:rPr>
              <a:t>User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registration </a:t>
            </a:r>
            <a:r>
              <a:rPr kumimoji="1" lang="en-US" altLang="zh-CN" b="1" dirty="0">
                <a:latin typeface="Calisto MT" panose="02040603050505030304" pitchFamily="18" charset="0"/>
              </a:rPr>
              <a:t>function with email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confirmation.</a:t>
            </a:r>
            <a:endParaRPr kumimoji="1" lang="en-US" altLang="zh-CN" b="1" dirty="0">
              <a:latin typeface="Calisto MT" panose="02040603050505030304" pitchFamily="18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358387" y="3662130"/>
            <a:ext cx="2808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Calisto MT" panose="02040603050505030304" pitchFamily="18" charset="0"/>
              </a:rPr>
              <a:t>Safety protection such as password hashing and Cross-site Request Forgery </a:t>
            </a:r>
          </a:p>
        </p:txBody>
      </p:sp>
      <p:cxnSp>
        <p:nvCxnSpPr>
          <p:cNvPr id="21" name="直线连接符 5"/>
          <p:cNvCxnSpPr/>
          <p:nvPr/>
        </p:nvCxnSpPr>
        <p:spPr>
          <a:xfrm flipV="1">
            <a:off x="10347836" y="214483"/>
            <a:ext cx="1817186" cy="671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6"/>
          <p:cNvCxnSpPr/>
          <p:nvPr/>
        </p:nvCxnSpPr>
        <p:spPr>
          <a:xfrm>
            <a:off x="8528618" y="1110608"/>
            <a:ext cx="367240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7"/>
          <p:cNvCxnSpPr/>
          <p:nvPr/>
        </p:nvCxnSpPr>
        <p:spPr>
          <a:xfrm>
            <a:off x="10652854" y="1844824"/>
            <a:ext cx="151216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585196" y="478414"/>
            <a:ext cx="3501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>
                <a:latin typeface="Copperplate Gothic Bold" panose="020E0705020206020404" pitchFamily="34" charset="0"/>
              </a:rPr>
              <a:t>    User Login</a:t>
            </a:r>
            <a:endParaRPr kumimoji="1" lang="zh-CN" altLang="en-US" sz="3600" b="1" dirty="0">
              <a:latin typeface="Copperplate Gothic Bold" panose="020E0705020206020404" pitchFamily="34" charset="0"/>
            </a:endParaRPr>
          </a:p>
        </p:txBody>
      </p:sp>
      <p:cxnSp>
        <p:nvCxnSpPr>
          <p:cNvPr id="27" name="直线连接符 7"/>
          <p:cNvCxnSpPr/>
          <p:nvPr/>
        </p:nvCxnSpPr>
        <p:spPr>
          <a:xfrm flipH="1">
            <a:off x="6035194" y="5733256"/>
            <a:ext cx="1260141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6072876" y="5172628"/>
            <a:ext cx="2266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solidFill>
                  <a:srgbClr val="A09D7A"/>
                </a:solidFill>
                <a:latin typeface="Calisto MT" panose="02040603050505030304" pitchFamily="18" charset="0"/>
              </a:rPr>
              <a:t>Future Goals</a:t>
            </a:r>
            <a:endParaRPr kumimoji="1" lang="zh-CN" altLang="en-US" sz="2800" b="1" dirty="0">
              <a:solidFill>
                <a:srgbClr val="A09D7A"/>
              </a:solidFill>
              <a:latin typeface="Calisto MT" panose="02040603050505030304" pitchFamily="18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51384" y="817548"/>
            <a:ext cx="2673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solidFill>
                  <a:srgbClr val="423E42"/>
                </a:solidFill>
                <a:latin typeface="Calisto MT" panose="02040603050505030304" pitchFamily="18" charset="0"/>
              </a:rPr>
              <a:t>Achieved Goals</a:t>
            </a:r>
            <a:endParaRPr kumimoji="1" lang="zh-CN" altLang="en-US" sz="2800" b="1" dirty="0">
              <a:solidFill>
                <a:srgbClr val="423E42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446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cxnSp>
        <p:nvCxnSpPr>
          <p:cNvPr id="6" name="直线连接符 5"/>
          <p:cNvCxnSpPr/>
          <p:nvPr/>
        </p:nvCxnSpPr>
        <p:spPr>
          <a:xfrm flipV="1">
            <a:off x="2766646" y="2389564"/>
            <a:ext cx="1817186" cy="671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947428" y="3285689"/>
            <a:ext cx="367240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/>
        </p:nvCxnSpPr>
        <p:spPr>
          <a:xfrm>
            <a:off x="3071664" y="4019905"/>
            <a:ext cx="1512168" cy="0"/>
          </a:xfrm>
          <a:prstGeom prst="line">
            <a:avLst/>
          </a:prstGeom>
          <a:ln w="63500">
            <a:solidFill>
              <a:srgbClr val="A09D7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004006" y="2653495"/>
            <a:ext cx="2807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latin typeface="Copperplate Gothic Bold" panose="020E0705020206020404" pitchFamily="34" charset="0"/>
              </a:rPr>
              <a:t>UI &amp; LOGO</a:t>
            </a:r>
            <a:endParaRPr kumimoji="1" lang="zh-CN" altLang="en-US" sz="3600" dirty="0">
              <a:latin typeface="Copperplate Gothic Bold" panose="020E07050202060204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19836" y="1400036"/>
            <a:ext cx="6624736" cy="4333220"/>
          </a:xfrm>
          <a:prstGeom prst="rect">
            <a:avLst/>
          </a:prstGeom>
          <a:noFill/>
          <a:ln w="762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714" y="2397989"/>
            <a:ext cx="1616571" cy="162745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63" y="2354724"/>
            <a:ext cx="2590349" cy="166551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384032" y="4748949"/>
            <a:ext cx="3205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b="1" dirty="0" smtClean="0">
                <a:solidFill>
                  <a:srgbClr val="423E42"/>
                </a:solidFill>
                <a:latin typeface="Copperplate Gothic Bold" panose="020E0705020206020404" pitchFamily="34" charset="0"/>
              </a:rPr>
              <a:t>And more… </a:t>
            </a:r>
            <a:endParaRPr kumimoji="1" lang="en-US" altLang="zh-CN" sz="3600" b="1" dirty="0">
              <a:solidFill>
                <a:srgbClr val="423E42"/>
              </a:solidFill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935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4454119" y="-1912114"/>
            <a:ext cx="18089584" cy="9212091"/>
            <a:chOff x="-4454119" y="-1912114"/>
            <a:chExt cx="18089584" cy="9212091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2463" y="-152401"/>
              <a:ext cx="1287832" cy="1962411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 rot="2709853">
              <a:off x="377891" y="2698303"/>
              <a:ext cx="1556841" cy="4526464"/>
            </a:xfrm>
            <a:prstGeom prst="rect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rot="2709853">
              <a:off x="2189299" y="3282985"/>
              <a:ext cx="1160262" cy="2157412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 rot="2709853">
              <a:off x="1057861" y="4226311"/>
              <a:ext cx="1791756" cy="4355575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三角形 18"/>
            <p:cNvSpPr/>
            <p:nvPr/>
          </p:nvSpPr>
          <p:spPr>
            <a:xfrm flipV="1">
              <a:off x="0" y="0"/>
              <a:ext cx="3420380" cy="3406645"/>
            </a:xfrm>
            <a:prstGeom prst="triangle">
              <a:avLst>
                <a:gd name="adj" fmla="val 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2709853">
              <a:off x="939134" y="-3362455"/>
              <a:ext cx="1435145" cy="12221651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2709853">
              <a:off x="2372784" y="-878625"/>
              <a:ext cx="1422467" cy="6262977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三角形 11"/>
            <p:cNvSpPr/>
            <p:nvPr/>
          </p:nvSpPr>
          <p:spPr>
            <a:xfrm>
              <a:off x="6096000" y="764704"/>
              <a:ext cx="6096000" cy="6093296"/>
            </a:xfrm>
            <a:prstGeom prst="triangle">
              <a:avLst>
                <a:gd name="adj" fmla="val 10000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 rot="2709853">
              <a:off x="9218512" y="637257"/>
              <a:ext cx="1422467" cy="6858000"/>
            </a:xfrm>
            <a:prstGeom prst="rect">
              <a:avLst/>
            </a:prstGeom>
            <a:solidFill>
              <a:srgbClr val="9F9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2709853">
              <a:off x="9495231" y="-750341"/>
              <a:ext cx="1422467" cy="6858000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2709853">
              <a:off x="8518881" y="-1758452"/>
              <a:ext cx="1422467" cy="6858000"/>
            </a:xfrm>
            <a:prstGeom prst="rect">
              <a:avLst/>
            </a:prstGeom>
            <a:solidFill>
              <a:srgbClr val="A09D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675620" y="17240"/>
              <a:ext cx="6840760" cy="6840760"/>
            </a:xfrm>
            <a:prstGeom prst="diamond">
              <a:avLst/>
            </a:prstGeom>
            <a:solidFill>
              <a:srgbClr val="DDDBCE"/>
            </a:solidFill>
            <a:ln w="21590">
              <a:solidFill>
                <a:srgbClr val="A09D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2751138" algn="l"/>
                </a:tabLst>
              </a:pPr>
              <a:endParaRPr kumimoji="1"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2709853">
              <a:off x="2248926" y="4521045"/>
              <a:ext cx="932046" cy="1094064"/>
            </a:xfrm>
            <a:prstGeom prst="rect">
              <a:avLst/>
            </a:prstGeom>
            <a:solidFill>
              <a:srgbClr val="DDDB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 rot="17100121">
              <a:off x="5671636" y="-1575032"/>
              <a:ext cx="4887686" cy="4213522"/>
            </a:xfrm>
            <a:prstGeom prst="triangle">
              <a:avLst/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三角形 14"/>
            <p:cNvSpPr/>
            <p:nvPr/>
          </p:nvSpPr>
          <p:spPr>
            <a:xfrm rot="16200000" flipV="1">
              <a:off x="2668753" y="3444487"/>
              <a:ext cx="3420380" cy="3406645"/>
            </a:xfrm>
            <a:prstGeom prst="triangle">
              <a:avLst>
                <a:gd name="adj" fmla="val 0"/>
              </a:avLst>
            </a:prstGeom>
            <a:solidFill>
              <a:srgbClr val="423E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5" name="直线连接符 24"/>
            <p:cNvCxnSpPr/>
            <p:nvPr/>
          </p:nvCxnSpPr>
          <p:spPr>
            <a:xfrm>
              <a:off x="4349844" y="1767758"/>
              <a:ext cx="1483259" cy="13736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V="1">
              <a:off x="4390256" y="3733826"/>
              <a:ext cx="1452015" cy="13850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 flipH="1">
              <a:off x="6401473" y="1767758"/>
              <a:ext cx="1399356" cy="13736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/>
            <p:nvPr/>
          </p:nvCxnSpPr>
          <p:spPr>
            <a:xfrm>
              <a:off x="6401473" y="3733826"/>
              <a:ext cx="1409095" cy="1385055"/>
            </a:xfrm>
            <a:prstGeom prst="line">
              <a:avLst/>
            </a:prstGeom>
            <a:ln>
              <a:solidFill>
                <a:srgbClr val="9F9A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文本框 32"/>
          <p:cNvSpPr txBox="1"/>
          <p:nvPr/>
        </p:nvSpPr>
        <p:spPr>
          <a:xfrm>
            <a:off x="3818492" y="2898936"/>
            <a:ext cx="47977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b="1" dirty="0" smtClean="0">
                <a:solidFill>
                  <a:srgbClr val="423E42"/>
                </a:solidFill>
                <a:latin typeface="Copperplate Gothic Bold" panose="020E0705020206020404" pitchFamily="34" charset="0"/>
              </a:rPr>
              <a:t>DEMO1</a:t>
            </a:r>
          </a:p>
          <a:p>
            <a:pPr algn="ctr"/>
            <a:r>
              <a:rPr kumimoji="1" lang="en-US" altLang="zh-CN" sz="3600" b="1" dirty="0" smtClean="0">
                <a:solidFill>
                  <a:srgbClr val="423E42"/>
                </a:solidFill>
                <a:latin typeface="Copperplate Gothic Bold" panose="020E0705020206020404" pitchFamily="34" charset="0"/>
              </a:rPr>
              <a:t>(Web </a:t>
            </a:r>
            <a:r>
              <a:rPr kumimoji="1" lang="en-US" altLang="zh-CN" sz="3600" b="1" dirty="0">
                <a:solidFill>
                  <a:srgbClr val="423E42"/>
                </a:solidFill>
                <a:latin typeface="Copperplate Gothic Bold" panose="020E0705020206020404" pitchFamily="34" charset="0"/>
              </a:rPr>
              <a:t>&amp; Database) </a:t>
            </a:r>
          </a:p>
        </p:txBody>
      </p:sp>
    </p:spTree>
    <p:extLst>
      <p:ext uri="{BB962C8B-B14F-4D97-AF65-F5344CB8AC3E}">
        <p14:creationId xmlns:p14="http://schemas.microsoft.com/office/powerpoint/2010/main" val="2830188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B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105" y="612388"/>
            <a:ext cx="5522886" cy="36819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2105" y="548681"/>
            <a:ext cx="5522886" cy="3745632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6160707" y="1397675"/>
            <a:ext cx="5619855" cy="2031325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Complete second template  </a:t>
            </a:r>
            <a:endParaRPr kumimoji="1" lang="en-US" altLang="zh-CN" b="1" dirty="0" smtClean="0">
              <a:latin typeface="Calisto MT" panose="02040603050505030304" pitchFamily="18" charset="0"/>
            </a:endParaRPr>
          </a:p>
          <a:p>
            <a:pPr algn="r"/>
            <a:r>
              <a:rPr kumimoji="1" lang="zh-CN" altLang="en-US" b="1" dirty="0" smtClean="0">
                <a:latin typeface="Calisto MT" panose="02040603050505030304" pitchFamily="18" charset="0"/>
              </a:rPr>
              <a:t>  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(Give </a:t>
            </a:r>
            <a:r>
              <a:rPr kumimoji="1" lang="en-US" altLang="zh-CN" b="1" dirty="0">
                <a:latin typeface="Calisto MT" panose="02040603050505030304" pitchFamily="18" charset="0"/>
              </a:rPr>
              <a:t>up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--&gt;&lt;--</a:t>
            </a:r>
            <a:r>
              <a:rPr kumimoji="1" lang="en-US" altLang="zh-CN" b="1" dirty="0">
                <a:latin typeface="Calisto MT" panose="02040603050505030304" pitchFamily="18" charset="0"/>
              </a:rPr>
              <a:t>)</a:t>
            </a:r>
            <a:endParaRPr kumimoji="1" lang="zh-CN" altLang="en-US" b="1" dirty="0" smtClean="0"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 smtClean="0">
                <a:latin typeface="Calisto MT" panose="02040603050505030304" pitchFamily="18" charset="0"/>
              </a:rPr>
              <a:t>Edge distribution</a:t>
            </a:r>
          </a:p>
          <a:p>
            <a:pPr algn="r"/>
            <a:r>
              <a:rPr kumimoji="1" lang="en-US" altLang="zh-CN" b="1" dirty="0" smtClean="0">
                <a:latin typeface="Calisto MT" panose="02040603050505030304" pitchFamily="18" charset="0"/>
              </a:rPr>
              <a:t> </a:t>
            </a:r>
            <a:r>
              <a:rPr kumimoji="1" lang="en-US" altLang="zh-CN" b="1" dirty="0">
                <a:latin typeface="Calisto MT" panose="02040603050505030304" pitchFamily="18" charset="0"/>
              </a:rPr>
              <a:t>(Complete)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Explore how to use number recognition code to recognize the number in the answer sheet </a:t>
            </a:r>
            <a:endParaRPr kumimoji="1" lang="en-US" altLang="zh-CN" b="1" dirty="0" smtClean="0">
              <a:latin typeface="Calisto MT" panose="02040603050505030304" pitchFamily="18" charset="0"/>
            </a:endParaRPr>
          </a:p>
          <a:p>
            <a:pPr algn="r"/>
            <a:r>
              <a:rPr kumimoji="1" lang="en-US" altLang="zh-CN" b="1" dirty="0" smtClean="0">
                <a:latin typeface="Calisto MT" panose="02040603050505030304" pitchFamily="18" charset="0"/>
              </a:rPr>
              <a:t>(</a:t>
            </a:r>
            <a:r>
              <a:rPr kumimoji="1" lang="en-US" altLang="zh-CN" b="1" dirty="0">
                <a:latin typeface="Calisto MT" panose="02040603050505030304" pitchFamily="18" charset="0"/>
              </a:rPr>
              <a:t>Use handwriting to replace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)</a:t>
            </a:r>
            <a:endParaRPr kumimoji="1" lang="en-US" altLang="zh-CN" b="1" dirty="0">
              <a:latin typeface="Calisto MT" panose="02040603050505030304" pitchFamily="18" charset="0"/>
            </a:endParaRPr>
          </a:p>
        </p:txBody>
      </p:sp>
      <p:sp>
        <p:nvSpPr>
          <p:cNvPr id="2" name="直角三角形 1"/>
          <p:cNvSpPr/>
          <p:nvPr/>
        </p:nvSpPr>
        <p:spPr>
          <a:xfrm>
            <a:off x="1565099" y="896179"/>
            <a:ext cx="2940749" cy="5970768"/>
          </a:xfrm>
          <a:prstGeom prst="rtTriangle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/>
        </p:nvSpPr>
        <p:spPr>
          <a:xfrm rot="5400000" flipV="1">
            <a:off x="-640383" y="2344438"/>
            <a:ext cx="2916324" cy="1252870"/>
          </a:xfrm>
          <a:prstGeom prst="rtTriangle">
            <a:avLst/>
          </a:prstGeom>
          <a:solidFill>
            <a:srgbClr val="A09D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" name="直线连接符 3"/>
          <p:cNvCxnSpPr/>
          <p:nvPr/>
        </p:nvCxnSpPr>
        <p:spPr>
          <a:xfrm>
            <a:off x="1818663" y="2717304"/>
            <a:ext cx="3240360" cy="11282"/>
          </a:xfrm>
          <a:prstGeom prst="line">
            <a:avLst/>
          </a:prstGeom>
          <a:ln w="19050">
            <a:solidFill>
              <a:srgbClr val="C5C2B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>
            <a:off x="2073506" y="3441542"/>
            <a:ext cx="2049413" cy="0"/>
          </a:xfrm>
          <a:prstGeom prst="line">
            <a:avLst/>
          </a:prstGeom>
          <a:ln w="19050">
            <a:solidFill>
              <a:srgbClr val="C5C2B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818663" y="2204864"/>
            <a:ext cx="2845779" cy="646331"/>
          </a:xfrm>
          <a:prstGeom prst="rect">
            <a:avLst/>
          </a:prstGeom>
          <a:solidFill>
            <a:srgbClr val="A09D7A"/>
          </a:solidFill>
        </p:spPr>
        <p:txBody>
          <a:bodyPr wrap="none">
            <a:spAutoFit/>
          </a:bodyPr>
          <a:lstStyle/>
          <a:p>
            <a:r>
              <a:rPr kumimoji="1" lang="en-US" altLang="zh-CN" sz="3600" b="1" dirty="0" smtClean="0">
                <a:solidFill>
                  <a:srgbClr val="DDDBCE"/>
                </a:solidFill>
                <a:latin typeface="Copperplate Gothic Bold" panose="020E0705020206020404" pitchFamily="34" charset="0"/>
              </a:rPr>
              <a:t>Milestone</a:t>
            </a:r>
            <a:endParaRPr kumimoji="1" lang="en-US" altLang="zh-CN" sz="3600" b="1" dirty="0">
              <a:solidFill>
                <a:srgbClr val="DDDBCE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73506" y="2978914"/>
            <a:ext cx="2365006" cy="646331"/>
          </a:xfrm>
          <a:prstGeom prst="rect">
            <a:avLst/>
          </a:prstGeom>
          <a:solidFill>
            <a:srgbClr val="A09D7A"/>
          </a:solidFill>
        </p:spPr>
        <p:txBody>
          <a:bodyPr wrap="none">
            <a:spAutoFit/>
          </a:bodyPr>
          <a:lstStyle/>
          <a:p>
            <a:r>
              <a:rPr kumimoji="1" lang="en-US" altLang="zh-CN" sz="3600" b="1" dirty="0" smtClean="0">
                <a:solidFill>
                  <a:srgbClr val="DDDBCE"/>
                </a:solidFill>
                <a:latin typeface="Copperplate Gothic Bold" panose="020E0705020206020404" pitchFamily="34" charset="0"/>
              </a:rPr>
              <a:t>Grading</a:t>
            </a:r>
            <a:endParaRPr kumimoji="1" lang="zh-CN" altLang="en-US" sz="3600" b="1" dirty="0">
              <a:solidFill>
                <a:srgbClr val="DDDBCE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655840" y="298053"/>
            <a:ext cx="7271660" cy="829542"/>
          </a:xfrm>
          <a:prstGeom prst="rect">
            <a:avLst/>
          </a:prstGeom>
          <a:noFill/>
          <a:ln w="88900">
            <a:solidFill>
              <a:srgbClr val="423E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099403" y="1084628"/>
            <a:ext cx="3915135" cy="9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003985" y="454628"/>
            <a:ext cx="77416" cy="126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1634323" y="896178"/>
            <a:ext cx="251809" cy="423753"/>
          </a:xfrm>
          <a:prstGeom prst="rect">
            <a:avLst/>
          </a:prstGeom>
          <a:solidFill>
            <a:srgbClr val="DDDB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886133" y="1164703"/>
            <a:ext cx="90000" cy="2772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8238247" y="3868667"/>
            <a:ext cx="3733729" cy="90000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6099403" y="4507299"/>
            <a:ext cx="5828097" cy="2031325"/>
          </a:xfrm>
          <a:prstGeom prst="rect">
            <a:avLst/>
          </a:prstGeom>
          <a:solidFill>
            <a:srgbClr val="DDDBCE">
              <a:alpha val="9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b="1" dirty="0">
                <a:latin typeface="Calisto MT" panose="02040603050505030304" pitchFamily="18" charset="0"/>
              </a:rPr>
              <a:t>March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Implement function: find the number of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questions  </a:t>
            </a:r>
            <a:r>
              <a:rPr kumimoji="1" lang="en-US" altLang="zh-CN" b="1" dirty="0">
                <a:latin typeface="Calisto MT" panose="02040603050505030304" pitchFamily="18" charset="0"/>
              </a:rPr>
              <a:t>   </a:t>
            </a:r>
            <a:endParaRPr kumimoji="1" lang="en-US" altLang="zh-CN" b="1" dirty="0" smtClean="0">
              <a:latin typeface="Calisto MT" panose="02040603050505030304" pitchFamily="18" charset="0"/>
            </a:endParaRPr>
          </a:p>
          <a:p>
            <a:pPr algn="r"/>
            <a:r>
              <a:rPr kumimoji="1" lang="en-US" altLang="zh-CN" b="1" dirty="0">
                <a:latin typeface="Calisto MT" panose="02040603050505030304" pitchFamily="18" charset="0"/>
              </a:rPr>
              <a:t>	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	(</a:t>
            </a:r>
            <a:r>
              <a:rPr kumimoji="1" lang="en-US" altLang="zh-CN" b="1" dirty="0">
                <a:latin typeface="Calisto MT" panose="02040603050505030304" pitchFamily="18" charset="0"/>
              </a:rPr>
              <a:t>Complete)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Implement function: find the layout of the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template</a:t>
            </a:r>
          </a:p>
          <a:p>
            <a:pPr algn="r"/>
            <a:r>
              <a:rPr kumimoji="1" lang="en-US" altLang="zh-CN" b="1" dirty="0">
                <a:latin typeface="Calisto MT" panose="02040603050505030304" pitchFamily="18" charset="0"/>
              </a:rPr>
              <a:t>   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        </a:t>
            </a:r>
            <a:r>
              <a:rPr kumimoji="1" lang="en-US" altLang="zh-CN" b="1" dirty="0">
                <a:latin typeface="Calisto MT" panose="02040603050505030304" pitchFamily="18" charset="0"/>
              </a:rPr>
              <a:t>(Complete)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b="1" dirty="0">
                <a:latin typeface="Calisto MT" panose="02040603050505030304" pitchFamily="18" charset="0"/>
              </a:rPr>
              <a:t>Combine grading part with number recognition </a:t>
            </a:r>
            <a:endParaRPr kumimoji="1" lang="en-US" altLang="zh-CN" b="1" dirty="0" smtClean="0">
              <a:latin typeface="Calisto MT" panose="02040603050505030304" pitchFamily="18" charset="0"/>
            </a:endParaRPr>
          </a:p>
          <a:p>
            <a:pPr algn="r"/>
            <a:r>
              <a:rPr kumimoji="1" lang="en-US" altLang="zh-CN" b="1" dirty="0">
                <a:latin typeface="Calisto MT" panose="02040603050505030304" pitchFamily="18" charset="0"/>
              </a:rPr>
              <a:t>          </a:t>
            </a:r>
            <a:r>
              <a:rPr kumimoji="1" lang="en-US" altLang="zh-CN" b="1" dirty="0" smtClean="0">
                <a:latin typeface="Calisto MT" panose="02040603050505030304" pitchFamily="18" charset="0"/>
              </a:rPr>
              <a:t>         (Complete</a:t>
            </a:r>
            <a:r>
              <a:rPr kumimoji="1" lang="en-US" altLang="zh-CN" b="1" dirty="0">
                <a:latin typeface="Calisto MT" panose="02040603050505030304" pitchFamily="18" charset="0"/>
              </a:rPr>
              <a:t>)</a:t>
            </a:r>
          </a:p>
        </p:txBody>
      </p:sp>
      <p:sp>
        <p:nvSpPr>
          <p:cNvPr id="26" name="矩形 25"/>
          <p:cNvSpPr/>
          <p:nvPr/>
        </p:nvSpPr>
        <p:spPr>
          <a:xfrm>
            <a:off x="8238248" y="3265067"/>
            <a:ext cx="90000" cy="1584176"/>
          </a:xfrm>
          <a:prstGeom prst="rect">
            <a:avLst/>
          </a:prstGeom>
          <a:solidFill>
            <a:srgbClr val="423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4192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272F34"/>
      </a:dk1>
      <a:lt1>
        <a:sysClr val="window" lastClr="F7F7F7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272F34"/>
      </a:dk1>
      <a:lt1>
        <a:sysClr val="window" lastClr="F7F7F7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353</Words>
  <Application>Microsoft Office PowerPoint</Application>
  <PresentationFormat>宽屏</PresentationFormat>
  <Paragraphs>153</Paragraphs>
  <Slides>15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FangSong</vt:lpstr>
      <vt:lpstr>Helvetica + STHeitiSC</vt:lpstr>
      <vt:lpstr>Lucida Grande + STHeitiSC</vt:lpstr>
      <vt:lpstr>Microsoft YaHei Light</vt:lpstr>
      <vt:lpstr>DengXian</vt:lpstr>
      <vt:lpstr>DengXian Light</vt:lpstr>
      <vt:lpstr>Microsoft YaHei</vt:lpstr>
      <vt:lpstr>Arial</vt:lpstr>
      <vt:lpstr>BankGothic Md BT</vt:lpstr>
      <vt:lpstr>BankGothicCMdBT</vt:lpstr>
      <vt:lpstr>Calisto MT</vt:lpstr>
      <vt:lpstr>Copperplate Gothic Bold</vt:lpstr>
      <vt:lpstr>Script MT Bold</vt:lpstr>
      <vt:lpstr>Sitka Text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ZZX</dc:creator>
  <cp:lastModifiedBy>Mike Zhang</cp:lastModifiedBy>
  <cp:revision>208</cp:revision>
  <dcterms:created xsi:type="dcterms:W3CDTF">2016-03-03T01:47:06Z</dcterms:created>
  <dcterms:modified xsi:type="dcterms:W3CDTF">2018-03-09T20:55:14Z</dcterms:modified>
</cp:coreProperties>
</file>

<file path=docProps/thumbnail.jpeg>
</file>